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87" r:id="rId5"/>
    <p:sldId id="288" r:id="rId6"/>
    <p:sldId id="259" r:id="rId7"/>
    <p:sldId id="260" r:id="rId8"/>
    <p:sldId id="290" r:id="rId9"/>
    <p:sldId id="261" r:id="rId10"/>
    <p:sldId id="289" r:id="rId11"/>
    <p:sldId id="262" r:id="rId12"/>
    <p:sldId id="263" r:id="rId13"/>
    <p:sldId id="291"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92" r:id="rId31"/>
    <p:sldId id="293" r:id="rId3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30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CFB6ABA0-C403-4A25-A9EC-4B3FAB743BAA}" type="datetimeFigureOut">
              <a:rPr lang="tr-TR" smtClean="0"/>
              <a:t>31.03.2023</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4B100B2F-AE1A-4B95-845D-6882E5C4BD01}"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07708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FB6ABA0-C403-4A25-A9EC-4B3FAB743BAA}" type="datetimeFigureOut">
              <a:rPr lang="tr-TR" smtClean="0"/>
              <a:t>31.03.2023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100B2F-AE1A-4B95-845D-6882E5C4BD01}" type="slidenum">
              <a:rPr lang="tr-TR" smtClean="0"/>
              <a:t>‹#›</a:t>
            </a:fld>
            <a:endParaRPr lang="tr-TR"/>
          </a:p>
        </p:txBody>
      </p:sp>
    </p:spTree>
    <p:extLst>
      <p:ext uri="{BB962C8B-B14F-4D97-AF65-F5344CB8AC3E}">
        <p14:creationId xmlns:p14="http://schemas.microsoft.com/office/powerpoint/2010/main" val="3953959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FB6ABA0-C403-4A25-A9EC-4B3FAB743BAA}" type="datetimeFigureOut">
              <a:rPr lang="tr-TR" smtClean="0"/>
              <a:t>31.03.2023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100B2F-AE1A-4B95-845D-6882E5C4BD01}" type="slidenum">
              <a:rPr lang="tr-TR" smtClean="0"/>
              <a:t>‹#›</a:t>
            </a:fld>
            <a:endParaRPr lang="tr-TR"/>
          </a:p>
        </p:txBody>
      </p:sp>
    </p:spTree>
    <p:extLst>
      <p:ext uri="{BB962C8B-B14F-4D97-AF65-F5344CB8AC3E}">
        <p14:creationId xmlns:p14="http://schemas.microsoft.com/office/powerpoint/2010/main" val="3154682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FB6ABA0-C403-4A25-A9EC-4B3FAB743BAA}" type="datetimeFigureOut">
              <a:rPr lang="tr-TR" smtClean="0"/>
              <a:t>31.03.2023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100B2F-AE1A-4B95-845D-6882E5C4BD01}" type="slidenum">
              <a:rPr lang="tr-TR" smtClean="0"/>
              <a:t>‹#›</a:t>
            </a:fld>
            <a:endParaRPr lang="tr-TR"/>
          </a:p>
        </p:txBody>
      </p:sp>
    </p:spTree>
    <p:extLst>
      <p:ext uri="{BB962C8B-B14F-4D97-AF65-F5344CB8AC3E}">
        <p14:creationId xmlns:p14="http://schemas.microsoft.com/office/powerpoint/2010/main" val="3519760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CFB6ABA0-C403-4A25-A9EC-4B3FAB743BAA}" type="datetimeFigureOut">
              <a:rPr lang="tr-TR" smtClean="0"/>
              <a:t>31.03.2023</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4B100B2F-AE1A-4B95-845D-6882E5C4BD01}"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01344051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FB6ABA0-C403-4A25-A9EC-4B3FAB743BAA}" type="datetimeFigureOut">
              <a:rPr lang="tr-TR" smtClean="0"/>
              <a:t>31.03.2023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B100B2F-AE1A-4B95-845D-6882E5C4BD01}" type="slidenum">
              <a:rPr lang="tr-TR" smtClean="0"/>
              <a:t>‹#›</a:t>
            </a:fld>
            <a:endParaRPr lang="tr-TR"/>
          </a:p>
        </p:txBody>
      </p:sp>
    </p:spTree>
    <p:extLst>
      <p:ext uri="{BB962C8B-B14F-4D97-AF65-F5344CB8AC3E}">
        <p14:creationId xmlns:p14="http://schemas.microsoft.com/office/powerpoint/2010/main" val="1730776845"/>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257300" y="2909102"/>
            <a:ext cx="4800600" cy="299639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633864" y="2909102"/>
            <a:ext cx="4800600" cy="299639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FB6ABA0-C403-4A25-A9EC-4B3FAB743BAA}" type="datetimeFigureOut">
              <a:rPr lang="tr-TR" smtClean="0"/>
              <a:t>31.03.2023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B100B2F-AE1A-4B95-845D-6882E5C4BD01}" type="slidenum">
              <a:rPr lang="tr-TR" smtClean="0"/>
              <a:t>‹#›</a:t>
            </a:fld>
            <a:endParaRPr lang="tr-TR"/>
          </a:p>
        </p:txBody>
      </p:sp>
    </p:spTree>
    <p:extLst>
      <p:ext uri="{BB962C8B-B14F-4D97-AF65-F5344CB8AC3E}">
        <p14:creationId xmlns:p14="http://schemas.microsoft.com/office/powerpoint/2010/main" val="3212372522"/>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FB6ABA0-C403-4A25-A9EC-4B3FAB743BAA}" type="datetimeFigureOut">
              <a:rPr lang="tr-TR" smtClean="0"/>
              <a:t>31.03.2023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B100B2F-AE1A-4B95-845D-6882E5C4BD01}" type="slidenum">
              <a:rPr lang="tr-TR" smtClean="0"/>
              <a:t>‹#›</a:t>
            </a:fld>
            <a:endParaRPr lang="tr-TR"/>
          </a:p>
        </p:txBody>
      </p:sp>
    </p:spTree>
    <p:extLst>
      <p:ext uri="{BB962C8B-B14F-4D97-AF65-F5344CB8AC3E}">
        <p14:creationId xmlns:p14="http://schemas.microsoft.com/office/powerpoint/2010/main" val="1367868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B6ABA0-C403-4A25-A9EC-4B3FAB743BAA}" type="datetimeFigureOut">
              <a:rPr lang="tr-TR" smtClean="0"/>
              <a:t>31.03.2023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B100B2F-AE1A-4B95-845D-6882E5C4BD01}" type="slidenum">
              <a:rPr lang="tr-TR" smtClean="0"/>
              <a:t>‹#›</a:t>
            </a:fld>
            <a:endParaRPr lang="tr-TR"/>
          </a:p>
        </p:txBody>
      </p:sp>
    </p:spTree>
    <p:extLst>
      <p:ext uri="{BB962C8B-B14F-4D97-AF65-F5344CB8AC3E}">
        <p14:creationId xmlns:p14="http://schemas.microsoft.com/office/powerpoint/2010/main" val="1680053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smtClean="0"/>
              <a:t>Asıl başlık stili için tıklatın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65051" y="6375679"/>
            <a:ext cx="1233355" cy="348462"/>
          </a:xfrm>
        </p:spPr>
        <p:txBody>
          <a:bodyPr/>
          <a:lstStyle/>
          <a:p>
            <a:fld id="{CFB6ABA0-C403-4A25-A9EC-4B3FAB743BAA}" type="datetimeFigureOut">
              <a:rPr lang="tr-TR" smtClean="0"/>
              <a:t>31.03.2023</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4B100B2F-AE1A-4B95-845D-6882E5C4BD01}"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96506005"/>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65950" y="6375679"/>
            <a:ext cx="1232456" cy="348462"/>
          </a:xfrm>
        </p:spPr>
        <p:txBody>
          <a:bodyPr/>
          <a:lstStyle/>
          <a:p>
            <a:fld id="{CFB6ABA0-C403-4A25-A9EC-4B3FAB743BAA}" type="datetimeFigureOut">
              <a:rPr lang="tr-TR" smtClean="0"/>
              <a:t>31.03.2023</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tr-TR"/>
          </a:p>
        </p:txBody>
      </p:sp>
      <p:sp>
        <p:nvSpPr>
          <p:cNvPr id="7" name="Slide Number Placeholder 6"/>
          <p:cNvSpPr>
            <a:spLocks noGrp="1"/>
          </p:cNvSpPr>
          <p:nvPr>
            <p:ph type="sldNum" sz="quarter" idx="12"/>
          </p:nvPr>
        </p:nvSpPr>
        <p:spPr>
          <a:xfrm>
            <a:off x="5687568" y="6375679"/>
            <a:ext cx="1234440" cy="345796"/>
          </a:xfrm>
        </p:spPr>
        <p:txBody>
          <a:bodyPr/>
          <a:lstStyle/>
          <a:p>
            <a:fld id="{4B100B2F-AE1A-4B95-845D-6882E5C4BD01}" type="slidenum">
              <a:rPr lang="tr-TR" smtClean="0"/>
              <a:t>‹#›</a:t>
            </a:fld>
            <a:endParaRPr lang="tr-TR"/>
          </a:p>
        </p:txBody>
      </p:sp>
    </p:spTree>
    <p:extLst>
      <p:ext uri="{BB962C8B-B14F-4D97-AF65-F5344CB8AC3E}">
        <p14:creationId xmlns:p14="http://schemas.microsoft.com/office/powerpoint/2010/main" val="2054567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CFB6ABA0-C403-4A25-A9EC-4B3FAB743BAA}" type="datetimeFigureOut">
              <a:rPr lang="tr-TR" smtClean="0"/>
              <a:t>31.03.2023</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4B100B2F-AE1A-4B95-845D-6882E5C4BD01}"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04456887"/>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347765" y="955344"/>
            <a:ext cx="7956295" cy="4544705"/>
          </a:xfrm>
        </p:spPr>
        <p:txBody>
          <a:bodyPr/>
          <a:lstStyle/>
          <a:p>
            <a:r>
              <a:rPr lang="tr-TR" dirty="0" smtClean="0"/>
              <a:t>SİBER ZORBALIK</a:t>
            </a:r>
            <a:endParaRPr lang="tr-TR" dirty="0"/>
          </a:p>
        </p:txBody>
      </p:sp>
    </p:spTree>
    <p:extLst>
      <p:ext uri="{BB962C8B-B14F-4D97-AF65-F5344CB8AC3E}">
        <p14:creationId xmlns:p14="http://schemas.microsoft.com/office/powerpoint/2010/main" val="91901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sz="2800" dirty="0"/>
              <a:t>Kendinizi kötü hissediyorsanız ve olay durmuyorsa o zaman yardım almakta yarar vardır. Siber zorbalığın durdurulması yalnızca zorbalık edenleri ihbar etmekle sınırlı kalan bir iş değildir; aynı zamanda herkesin çevrimiçi ve gerçek hayatta saygıyı hak ettiğini kabul etmekle ilgilidir.</a:t>
            </a:r>
          </a:p>
          <a:p>
            <a:endParaRPr lang="tr-TR" dirty="0"/>
          </a:p>
        </p:txBody>
      </p:sp>
    </p:spTree>
    <p:extLst>
      <p:ext uri="{BB962C8B-B14F-4D97-AF65-F5344CB8AC3E}">
        <p14:creationId xmlns:p14="http://schemas.microsoft.com/office/powerpoint/2010/main" val="2931748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stretch>
            <a:fillRect/>
          </a:stretch>
        </p:blipFill>
        <p:spPr>
          <a:xfrm>
            <a:off x="2767226" y="1431807"/>
            <a:ext cx="7365248" cy="3863525"/>
          </a:xfrm>
          <a:prstGeom prst="rect">
            <a:avLst/>
          </a:prstGeom>
        </p:spPr>
      </p:pic>
    </p:spTree>
    <p:extLst>
      <p:ext uri="{BB962C8B-B14F-4D97-AF65-F5344CB8AC3E}">
        <p14:creationId xmlns:p14="http://schemas.microsoft.com/office/powerpoint/2010/main" val="2401187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28848" y="1405718"/>
            <a:ext cx="10178322" cy="4992489"/>
          </a:xfrm>
        </p:spPr>
        <p:txBody>
          <a:bodyPr>
            <a:noAutofit/>
          </a:bodyPr>
          <a:lstStyle/>
          <a:p>
            <a:r>
              <a:rPr lang="tr-TR" sz="2400" dirty="0"/>
              <a:t>Zorbalık çevrimiçi gerçekleştiğinde her yerde, hatta kendi evinizde bile saldırı altındaymışsınız gibi hissedebilirsiniz. Sanki kaçış yok gibi görünür. Etkileri de uzun sürebilir ve ilgili kişiyi pek çok yönden etkileyebilir:</a:t>
            </a:r>
          </a:p>
          <a:p>
            <a:endParaRPr lang="tr-TR" sz="2400" dirty="0"/>
          </a:p>
          <a:p>
            <a:r>
              <a:rPr lang="tr-TR" sz="2400" dirty="0"/>
              <a:t>Ruhsal — kızgınlık, mahcubiyet, aptal yerine konma hissi, hatta öfke</a:t>
            </a:r>
          </a:p>
          <a:p>
            <a:endParaRPr lang="tr-TR" sz="2400" dirty="0"/>
          </a:p>
          <a:p>
            <a:r>
              <a:rPr lang="tr-TR" sz="2400" dirty="0"/>
              <a:t>Duygusal — utanç hissi ya da sevilen şeylere karşı ilgi kaybı</a:t>
            </a:r>
          </a:p>
          <a:p>
            <a:endParaRPr lang="tr-TR" sz="2400" dirty="0"/>
          </a:p>
          <a:p>
            <a:r>
              <a:rPr lang="tr-TR" sz="2400" dirty="0"/>
              <a:t>Fiziksel — yorgunluk (uyuyamama) ya da karın ağrısı ve baş ağrısı gibi semptomlar yaşamak</a:t>
            </a:r>
          </a:p>
          <a:p>
            <a:endParaRPr lang="tr-TR" sz="2400" dirty="0"/>
          </a:p>
        </p:txBody>
      </p:sp>
    </p:spTree>
    <p:extLst>
      <p:ext uri="{BB962C8B-B14F-4D97-AF65-F5344CB8AC3E}">
        <p14:creationId xmlns:p14="http://schemas.microsoft.com/office/powerpoint/2010/main" val="3134110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818867"/>
            <a:ext cx="10178322" cy="5060726"/>
          </a:xfrm>
        </p:spPr>
        <p:txBody>
          <a:bodyPr>
            <a:normAutofit/>
          </a:bodyPr>
          <a:lstStyle/>
          <a:p>
            <a:r>
              <a:rPr lang="tr-TR" sz="2800" dirty="0"/>
              <a:t>Komik duruma düşme ya da başkaları tarafından rahatsız edilme endişesi insanları sorunu dillendirmekten ya da çözmeye çalışmaktan alıkoyabilir. Bazı aşırı örneklerde siber zorbalık insanların kendi yaşamlarını sonlandırmalarına bile yol açabilir.  </a:t>
            </a:r>
          </a:p>
          <a:p>
            <a:endParaRPr lang="tr-TR" sz="2800" dirty="0"/>
          </a:p>
          <a:p>
            <a:r>
              <a:rPr lang="tr-TR" sz="2800" dirty="0"/>
              <a:t>Siber zorbalık bizi pek çok yoldan etkileyebilir. Ancak bunların aşılması ve insanların yeniden özgüvenlerine ve sağlıklarına kavuşmaları mümkündür.</a:t>
            </a:r>
          </a:p>
          <a:p>
            <a:endParaRPr lang="tr-TR" dirty="0"/>
          </a:p>
        </p:txBody>
      </p:sp>
    </p:spTree>
    <p:extLst>
      <p:ext uri="{BB962C8B-B14F-4D97-AF65-F5344CB8AC3E}">
        <p14:creationId xmlns:p14="http://schemas.microsoft.com/office/powerpoint/2010/main" val="166182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1005399" y="2685223"/>
            <a:ext cx="10181202" cy="1487553"/>
          </a:xfrm>
          <a:prstGeom prst="rect">
            <a:avLst/>
          </a:prstGeom>
        </p:spPr>
      </p:pic>
      <p:pic>
        <p:nvPicPr>
          <p:cNvPr id="5" name="Resim 4"/>
          <p:cNvPicPr>
            <a:picLocks noChangeAspect="1"/>
          </p:cNvPicPr>
          <p:nvPr/>
        </p:nvPicPr>
        <p:blipFill>
          <a:blip r:embed="rId3"/>
          <a:stretch>
            <a:fillRect/>
          </a:stretch>
        </p:blipFill>
        <p:spPr>
          <a:xfrm>
            <a:off x="1852826" y="1069221"/>
            <a:ext cx="8997144" cy="4719555"/>
          </a:xfrm>
          <a:prstGeom prst="rect">
            <a:avLst/>
          </a:prstGeom>
        </p:spPr>
      </p:pic>
    </p:spTree>
    <p:extLst>
      <p:ext uri="{BB962C8B-B14F-4D97-AF65-F5344CB8AC3E}">
        <p14:creationId xmlns:p14="http://schemas.microsoft.com/office/powerpoint/2010/main" val="4281038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06017" y="1296537"/>
            <a:ext cx="10321624" cy="5104263"/>
          </a:xfrm>
        </p:spPr>
        <p:txBody>
          <a:bodyPr>
            <a:noAutofit/>
          </a:bodyPr>
          <a:lstStyle/>
          <a:p>
            <a:r>
              <a:rPr lang="tr-TR" sz="2400" dirty="0"/>
              <a:t>Zorbalığa maruz kaldığınızı düşünüyorsanız yapmanız gereken ilk iş anne-babanız, ailenizden yakın bir kişi, ya da güvendiğiniz başka bir yetişkin kişiden bu konuda yardım istemenizdir</a:t>
            </a:r>
            <a:r>
              <a:rPr lang="tr-TR" sz="2400" dirty="0" smtClean="0"/>
              <a:t>.</a:t>
            </a:r>
          </a:p>
          <a:p>
            <a:endParaRPr lang="tr-TR" sz="2400" dirty="0"/>
          </a:p>
          <a:p>
            <a:endParaRPr lang="tr-TR" sz="2400" dirty="0" smtClean="0"/>
          </a:p>
          <a:p>
            <a:endParaRPr lang="tr-TR" sz="2400" dirty="0" smtClean="0"/>
          </a:p>
          <a:p>
            <a:r>
              <a:rPr lang="tr-TR" sz="2400" dirty="0" smtClean="0"/>
              <a:t>Zorbalık </a:t>
            </a:r>
            <a:r>
              <a:rPr lang="tr-TR" sz="2400" dirty="0"/>
              <a:t>olayı bir sosyal platformda gerçekleşiyorsa o kişiyi engelleyebilir ve davranışlarını platformun kendisine resmen bildirebilirsiniz. Sosyal medya şirketlerinin, kullanıcılarını güvende tutma yükümlülükleri vardır.</a:t>
            </a:r>
          </a:p>
          <a:p>
            <a:endParaRPr lang="tr-TR" sz="2400" dirty="0"/>
          </a:p>
        </p:txBody>
      </p:sp>
    </p:spTree>
    <p:extLst>
      <p:ext uri="{BB962C8B-B14F-4D97-AF65-F5344CB8AC3E}">
        <p14:creationId xmlns:p14="http://schemas.microsoft.com/office/powerpoint/2010/main" val="2889759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832513"/>
            <a:ext cx="10178322" cy="5047079"/>
          </a:xfrm>
        </p:spPr>
        <p:txBody>
          <a:bodyPr>
            <a:normAutofit lnSpcReduction="10000"/>
          </a:bodyPr>
          <a:lstStyle/>
          <a:p>
            <a:r>
              <a:rPr lang="tr-TR" sz="2800" dirty="0"/>
              <a:t>Neler olup bittiğini ortaya koymak açısından kanıt toplanması (mesajlar ve sosyal medya paylaşımlarının fotoğrafları) yararlı olabilir.</a:t>
            </a:r>
          </a:p>
          <a:p>
            <a:endParaRPr lang="tr-TR" sz="2800" dirty="0"/>
          </a:p>
          <a:p>
            <a:r>
              <a:rPr lang="tr-TR" sz="2800" dirty="0"/>
              <a:t>Zorbalığın durdurulması açısından olayların tespit edilmesi gerekir ve bildirim çok önemdedir. </a:t>
            </a:r>
            <a:endParaRPr lang="tr-TR" sz="2800" dirty="0" smtClean="0"/>
          </a:p>
          <a:p>
            <a:endParaRPr lang="tr-TR" sz="2800" dirty="0"/>
          </a:p>
          <a:p>
            <a:endParaRPr lang="tr-TR" sz="2800" dirty="0" smtClean="0"/>
          </a:p>
          <a:p>
            <a:r>
              <a:rPr lang="tr-TR" sz="2800" dirty="0" smtClean="0"/>
              <a:t>Zorbalık </a:t>
            </a:r>
            <a:r>
              <a:rPr lang="tr-TR" sz="2800" dirty="0"/>
              <a:t>yapan kişiye davranışının kabul edilemez olduğunun gösterilmesi de bu konuda işe yarayabilir.</a:t>
            </a:r>
          </a:p>
          <a:p>
            <a:endParaRPr lang="tr-TR" sz="2800" dirty="0"/>
          </a:p>
          <a:p>
            <a:endParaRPr lang="tr-TR" dirty="0"/>
          </a:p>
        </p:txBody>
      </p:sp>
    </p:spTree>
    <p:extLst>
      <p:ext uri="{BB962C8B-B14F-4D97-AF65-F5344CB8AC3E}">
        <p14:creationId xmlns:p14="http://schemas.microsoft.com/office/powerpoint/2010/main" val="2200581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stretch>
            <a:fillRect/>
          </a:stretch>
        </p:blipFill>
        <p:spPr>
          <a:xfrm>
            <a:off x="2398736" y="955344"/>
            <a:ext cx="7690465" cy="4034121"/>
          </a:xfrm>
          <a:prstGeom prst="rect">
            <a:avLst/>
          </a:prstGeom>
        </p:spPr>
      </p:pic>
    </p:spTree>
    <p:extLst>
      <p:ext uri="{BB962C8B-B14F-4D97-AF65-F5344CB8AC3E}">
        <p14:creationId xmlns:p14="http://schemas.microsoft.com/office/powerpoint/2010/main" val="41891711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4257" y="825690"/>
            <a:ext cx="10178322" cy="5288507"/>
          </a:xfrm>
        </p:spPr>
        <p:txBody>
          <a:bodyPr>
            <a:noAutofit/>
          </a:bodyPr>
          <a:lstStyle/>
          <a:p>
            <a:r>
              <a:rPr lang="tr-TR" sz="2800" dirty="0"/>
              <a:t>Siber zorbalığa maruzsanız, konuyu güvendiğiniz, konuşurken rahat edebileceğiniz bir yetişkine açmanız atabileceğiniz en önemli adımlardan biri olacaktır.</a:t>
            </a:r>
          </a:p>
          <a:p>
            <a:endParaRPr lang="tr-TR" sz="2800" dirty="0"/>
          </a:p>
          <a:p>
            <a:r>
              <a:rPr lang="tr-TR" sz="2800" dirty="0"/>
              <a:t>Ebeveynlerle konuşmak herkes için kolay bir iş değildir.  Konuşmak için, dikkatlerini tamamen size verebilecekleri bir zaman seçin. Sorunun sizin açınızdan ne kadar ciddi olduğunu açıklayın. </a:t>
            </a:r>
            <a:endParaRPr lang="tr-TR" sz="2800" dirty="0" smtClean="0"/>
          </a:p>
          <a:p>
            <a:endParaRPr lang="tr-TR" sz="2800" dirty="0"/>
          </a:p>
          <a:p>
            <a:r>
              <a:rPr lang="tr-TR" sz="2800" dirty="0" smtClean="0"/>
              <a:t>Teknolojiye </a:t>
            </a:r>
            <a:r>
              <a:rPr lang="tr-TR" sz="2800" dirty="0"/>
              <a:t>sizin kadar aşina olmayabileceklerini unutmayın; dolayısıyla durumu anlayabilmeleri için onlara yardımcı olmanız gerekebilir.</a:t>
            </a:r>
          </a:p>
        </p:txBody>
      </p:sp>
    </p:spTree>
    <p:extLst>
      <p:ext uri="{BB962C8B-B14F-4D97-AF65-F5344CB8AC3E}">
        <p14:creationId xmlns:p14="http://schemas.microsoft.com/office/powerpoint/2010/main" val="772547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stretch>
            <a:fillRect/>
          </a:stretch>
        </p:blipFill>
        <p:spPr>
          <a:xfrm>
            <a:off x="2630747" y="1351128"/>
            <a:ext cx="7560379" cy="3965883"/>
          </a:xfrm>
          <a:prstGeom prst="rect">
            <a:avLst/>
          </a:prstGeom>
        </p:spPr>
      </p:pic>
    </p:spTree>
    <p:extLst>
      <p:ext uri="{BB962C8B-B14F-4D97-AF65-F5344CB8AC3E}">
        <p14:creationId xmlns:p14="http://schemas.microsoft.com/office/powerpoint/2010/main" val="3259099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Siber zorbalık nedir?</a:t>
            </a:r>
          </a:p>
        </p:txBody>
      </p:sp>
      <p:sp>
        <p:nvSpPr>
          <p:cNvPr id="3" name="İçerik Yer Tutucusu 2"/>
          <p:cNvSpPr>
            <a:spLocks noGrp="1"/>
          </p:cNvSpPr>
          <p:nvPr>
            <p:ph idx="1"/>
          </p:nvPr>
        </p:nvSpPr>
        <p:spPr/>
        <p:txBody>
          <a:bodyPr>
            <a:normAutofit/>
          </a:bodyPr>
          <a:lstStyle/>
          <a:p>
            <a:r>
              <a:rPr lang="tr-TR" sz="2800" dirty="0"/>
              <a:t>Siber zorbalık, dijital teknolojiler kullanılarak gerçekleştirilen zorbalıktır</a:t>
            </a:r>
            <a:r>
              <a:rPr lang="tr-TR" sz="2800" dirty="0" smtClean="0"/>
              <a:t>.</a:t>
            </a:r>
          </a:p>
          <a:p>
            <a:r>
              <a:rPr lang="tr-TR" sz="2800" dirty="0" smtClean="0"/>
              <a:t> </a:t>
            </a:r>
            <a:r>
              <a:rPr lang="tr-TR" sz="2800" dirty="0"/>
              <a:t>Bu tür zorbalıklar sosyal medyada, mesajlaşma platformlarında, oyun platformlarında ve cep telefonlarında görülebilir. </a:t>
            </a:r>
            <a:endParaRPr lang="tr-TR" sz="2800" dirty="0" smtClean="0"/>
          </a:p>
          <a:p>
            <a:r>
              <a:rPr lang="tr-TR" sz="2800" dirty="0" smtClean="0"/>
              <a:t> </a:t>
            </a:r>
            <a:r>
              <a:rPr lang="tr-TR" sz="2800" dirty="0"/>
              <a:t>Hedef seçilen kişileri korkutmaya, kızdırmaya ya da utandırmaya yönelik olarak tekrarlanan bir davranıştır. </a:t>
            </a:r>
          </a:p>
        </p:txBody>
      </p:sp>
    </p:spTree>
    <p:extLst>
      <p:ext uri="{BB962C8B-B14F-4D97-AF65-F5344CB8AC3E}">
        <p14:creationId xmlns:p14="http://schemas.microsoft.com/office/powerpoint/2010/main" val="18146943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473958" y="1055133"/>
            <a:ext cx="9635319" cy="4154984"/>
          </a:xfrm>
          <a:prstGeom prst="rect">
            <a:avLst/>
          </a:prstGeom>
        </p:spPr>
        <p:txBody>
          <a:bodyPr wrap="square">
            <a:spAutoFit/>
          </a:bodyPr>
          <a:lstStyle/>
          <a:p>
            <a:r>
              <a:rPr lang="tr-TR" sz="2400" dirty="0" smtClean="0"/>
              <a:t>Çevrimiçi herhangi bir paylaşımda bulunmadan önce iki kez düşünün – o paylaşım hep orada kalabilir ve daha sonra sizin zararınıza kullanılabilir. Adresiniz, telefon numaranız ya da okulunuzun adı gibi kişisel bilgelerinizi paylaşmayın.</a:t>
            </a:r>
          </a:p>
          <a:p>
            <a:endParaRPr lang="tr-TR" sz="2400" dirty="0" smtClean="0"/>
          </a:p>
          <a:p>
            <a:r>
              <a:rPr lang="tr-TR" sz="2400" dirty="0" smtClean="0"/>
              <a:t>En fazla kullandığınız sosyal medya uygulamalarında gizlilik ayarlarını iyi öğrenin. İşte, ayarlarınız aracılığıyla yapabileceğiniz şeyler:</a:t>
            </a:r>
          </a:p>
          <a:p>
            <a:endParaRPr lang="tr-TR" sz="2400" dirty="0" smtClean="0"/>
          </a:p>
          <a:p>
            <a:r>
              <a:rPr lang="tr-TR" sz="2400" dirty="0" smtClean="0"/>
              <a:t>Hesabınızın gizlilik ayarlarında düzenlemeler yaparak profilinizi kimlerin görebileceğine, kimlerin size doğrudan mesaj iletebileceğine ya da paylaşımlarınıza yorum yapabileceğine karar verebilirsiniz.</a:t>
            </a:r>
          </a:p>
        </p:txBody>
      </p:sp>
    </p:spTree>
    <p:extLst>
      <p:ext uri="{BB962C8B-B14F-4D97-AF65-F5344CB8AC3E}">
        <p14:creationId xmlns:p14="http://schemas.microsoft.com/office/powerpoint/2010/main" val="2184790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900752"/>
            <a:ext cx="10178322" cy="5336275"/>
          </a:xfrm>
        </p:spPr>
        <p:txBody>
          <a:bodyPr>
            <a:normAutofit/>
          </a:bodyPr>
          <a:lstStyle/>
          <a:p>
            <a:r>
              <a:rPr lang="tr-TR" sz="2600" dirty="0"/>
              <a:t>İncitici yorumlar, mesajlar ve fotoğraflara ilişkin bildirimlerde bulunup bunların kaldırılmasını isteyebilirsiniz.</a:t>
            </a:r>
          </a:p>
          <a:p>
            <a:r>
              <a:rPr lang="tr-TR" sz="2600" dirty="0"/>
              <a:t>‘Arkadaşlıktan çıkarmanın’ ötesinde başkalarının sizin profilinizi görmesini ya da sizinle temas etmesini tamamen önleyebilirsiniz.</a:t>
            </a:r>
          </a:p>
          <a:p>
            <a:r>
              <a:rPr lang="tr-TR" sz="2600" dirty="0"/>
              <a:t>Ayrıca, belirli kişilerin yorumlarını, onları tamamen engellemeden yalnızca kendilerine görünmesini sağlayabilirsiniz.</a:t>
            </a:r>
          </a:p>
          <a:p>
            <a:r>
              <a:rPr lang="tr-TR" sz="2600" dirty="0"/>
              <a:t>Profilinizdeki gönderileri silebilir ya da bunları belirli kişilerden gizleyebilirsiniz.</a:t>
            </a:r>
          </a:p>
          <a:p>
            <a:r>
              <a:rPr lang="tr-TR" sz="2600" dirty="0"/>
              <a:t>En sevdiğiniz sosyal medya platformlarının çoğunda engelleme ya da sınırlama yaptığınızda, veya bildirimde bulunduğunuzda başkalarına bilgi gitmez.</a:t>
            </a:r>
          </a:p>
          <a:p>
            <a:endParaRPr lang="tr-TR" dirty="0"/>
          </a:p>
        </p:txBody>
      </p:sp>
    </p:spTree>
    <p:extLst>
      <p:ext uri="{BB962C8B-B14F-4D97-AF65-F5344CB8AC3E}">
        <p14:creationId xmlns:p14="http://schemas.microsoft.com/office/powerpoint/2010/main" val="4839469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2800" dirty="0"/>
              <a:t>Siber zorbalık hakkında Türk hukukunda açık bir hukuki düzenleme ve siber zorbalık yasası olmamasına karşın, Türk Ceza Kanunu'nda siber zorbalık davranışına uygulanabilecek pek çok hüküm bulunmaktadır:</a:t>
            </a:r>
          </a:p>
        </p:txBody>
      </p:sp>
    </p:spTree>
    <p:extLst>
      <p:ext uri="{BB962C8B-B14F-4D97-AF65-F5344CB8AC3E}">
        <p14:creationId xmlns:p14="http://schemas.microsoft.com/office/powerpoint/2010/main" val="1715331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846161"/>
            <a:ext cx="10178322" cy="5540991"/>
          </a:xfrm>
        </p:spPr>
        <p:txBody>
          <a:bodyPr>
            <a:normAutofit/>
          </a:bodyPr>
          <a:lstStyle/>
          <a:p>
            <a:r>
              <a:rPr lang="tr-TR" sz="2400" dirty="0"/>
              <a:t>Profil taklidi, Siber zorbalığın bu türünün TCK'da karşılığı "Kişisel Verilerin Kaydedilmesi ve Ele Geçirilmesi" suçu teşkil etmektedir.</a:t>
            </a:r>
          </a:p>
          <a:p>
            <a:r>
              <a:rPr lang="tr-TR" sz="2400" dirty="0"/>
              <a:t>İnternet veya teknolojik iletişim araçlarının kullanılarak gerçekleştirilen ve süreklilik gösteren Tehdit eylemi TCK'daki karşılığı "tehdit suçudur".</a:t>
            </a:r>
          </a:p>
          <a:p>
            <a:r>
              <a:rPr lang="tr-TR" sz="2400" dirty="0"/>
              <a:t>Özel hayat ifşasının TCK'daki karşılığı" özel hayatın gizliliğini ihlal suçudur".</a:t>
            </a:r>
          </a:p>
          <a:p>
            <a:r>
              <a:rPr lang="tr-TR" sz="2400" dirty="0"/>
              <a:t>Madde 122: Ayırımcılık.</a:t>
            </a:r>
          </a:p>
          <a:p>
            <a:r>
              <a:rPr lang="tr-TR" sz="2400" dirty="0"/>
              <a:t>Madde 123: Kişilerin huzur ve sükununu bozma.</a:t>
            </a:r>
          </a:p>
          <a:p>
            <a:r>
              <a:rPr lang="tr-TR" sz="2400" dirty="0"/>
              <a:t>Madde 125: Hakaret veya sövme.</a:t>
            </a:r>
          </a:p>
          <a:p>
            <a:r>
              <a:rPr lang="tr-TR" sz="2400" dirty="0"/>
              <a:t>Madde 132: Özel yaşamını izleyerek, iletişimine müdahale ederek içeriğini alay konusu etmek, haberleşmenin gizliliğini ihlal.</a:t>
            </a:r>
          </a:p>
          <a:p>
            <a:r>
              <a:rPr lang="tr-TR" sz="2400" dirty="0"/>
              <a:t>Madde 133: Kişiler arasındaki konuşmaların dinlenmesi ve kayda alınması</a:t>
            </a:r>
            <a:r>
              <a:rPr lang="tr-TR" sz="2400" dirty="0" smtClean="0"/>
              <a:t>.</a:t>
            </a:r>
            <a:endParaRPr lang="tr-TR" sz="2400" dirty="0"/>
          </a:p>
        </p:txBody>
      </p:sp>
    </p:spTree>
    <p:extLst>
      <p:ext uri="{BB962C8B-B14F-4D97-AF65-F5344CB8AC3E}">
        <p14:creationId xmlns:p14="http://schemas.microsoft.com/office/powerpoint/2010/main" val="39442630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69791" y="1125941"/>
            <a:ext cx="10178322" cy="4346811"/>
          </a:xfrm>
        </p:spPr>
        <p:txBody>
          <a:bodyPr>
            <a:normAutofit lnSpcReduction="10000"/>
          </a:bodyPr>
          <a:lstStyle/>
          <a:p>
            <a:r>
              <a:rPr lang="tr-TR" sz="2800" dirty="0"/>
              <a:t>Madde 134: ) özel hayatın gizliliğinin ihlali</a:t>
            </a:r>
          </a:p>
          <a:p>
            <a:r>
              <a:rPr lang="tr-TR" sz="2800" dirty="0"/>
              <a:t>Madde 81 : kasten insan öldürme</a:t>
            </a:r>
          </a:p>
          <a:p>
            <a:r>
              <a:rPr lang="tr-TR" sz="2800" dirty="0"/>
              <a:t>Madde 84 : intihara yönlendirme</a:t>
            </a:r>
          </a:p>
          <a:p>
            <a:r>
              <a:rPr lang="tr-TR" sz="2800" dirty="0"/>
              <a:t>Madde 96 : Eziyet</a:t>
            </a:r>
          </a:p>
          <a:p>
            <a:r>
              <a:rPr lang="tr-TR" sz="2800" dirty="0"/>
              <a:t>Madde 243: Bilişim Sistemine Girme</a:t>
            </a:r>
          </a:p>
          <a:p>
            <a:r>
              <a:rPr lang="tr-TR" sz="2800" dirty="0"/>
              <a:t>Madde 244: Sistemi Engelleme, Bozma, Verileri Yok Etme veya Değiştirme</a:t>
            </a:r>
          </a:p>
          <a:p>
            <a:r>
              <a:rPr lang="tr-TR" sz="2800" dirty="0"/>
              <a:t>Madde 245/A: Yasak Cihaz veya Programlar</a:t>
            </a:r>
          </a:p>
          <a:p>
            <a:endParaRPr lang="tr-TR" dirty="0"/>
          </a:p>
        </p:txBody>
      </p:sp>
    </p:spTree>
    <p:extLst>
      <p:ext uri="{BB962C8B-B14F-4D97-AF65-F5344CB8AC3E}">
        <p14:creationId xmlns:p14="http://schemas.microsoft.com/office/powerpoint/2010/main" val="4628990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2800" dirty="0"/>
              <a:t>Bu açıdan siber zorbalığa yönelik eylemlere maruz kalan mağdurların; hukuki yardım alarak, söz konusu eylemlerin somut olay açısından değerlendirilmesi suretiyle TCK kapsamında hangi suçun unsurlarını </a:t>
            </a:r>
            <a:r>
              <a:rPr lang="tr-TR" sz="2800" dirty="0" smtClean="0"/>
              <a:t>içermekte ise </a:t>
            </a:r>
            <a:r>
              <a:rPr lang="tr-TR" sz="2800" dirty="0"/>
              <a:t>bu çerçevede hukuki sürecin başlatılması gerekmektedir.</a:t>
            </a:r>
          </a:p>
        </p:txBody>
      </p:sp>
    </p:spTree>
    <p:extLst>
      <p:ext uri="{BB962C8B-B14F-4D97-AF65-F5344CB8AC3E}">
        <p14:creationId xmlns:p14="http://schemas.microsoft.com/office/powerpoint/2010/main" val="30669538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38281" y="1248772"/>
            <a:ext cx="7946913" cy="661915"/>
          </a:xfrm>
        </p:spPr>
        <p:txBody>
          <a:bodyPr>
            <a:noAutofit/>
          </a:bodyPr>
          <a:lstStyle/>
          <a:p>
            <a:r>
              <a:rPr lang="tr-TR" sz="3600" dirty="0"/>
              <a:t>Kişisel Verileri Yayma veya Başkasına Verme Suçu Nasıl İşlenir?</a:t>
            </a:r>
          </a:p>
        </p:txBody>
      </p:sp>
    </p:spTree>
    <p:extLst>
      <p:ext uri="{BB962C8B-B14F-4D97-AF65-F5344CB8AC3E}">
        <p14:creationId xmlns:p14="http://schemas.microsoft.com/office/powerpoint/2010/main" val="36385774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668740"/>
            <a:ext cx="10178322" cy="5456511"/>
          </a:xfrm>
        </p:spPr>
        <p:txBody>
          <a:bodyPr>
            <a:noAutofit/>
          </a:bodyPr>
          <a:lstStyle/>
          <a:p>
            <a:r>
              <a:rPr lang="tr-TR" sz="2800" dirty="0"/>
              <a:t>Telefon Görüşme Kayıtlarının Ele </a:t>
            </a:r>
            <a:r>
              <a:rPr lang="tr-TR" sz="2800" dirty="0" smtClean="0"/>
              <a:t>Geçirilmesi</a:t>
            </a:r>
          </a:p>
          <a:p>
            <a:r>
              <a:rPr lang="tr-TR" sz="2800" dirty="0"/>
              <a:t>Cep Telefonu Numarası Olan Kişisel Veriyi Başkasına Verme (Yayma</a:t>
            </a:r>
            <a:r>
              <a:rPr lang="tr-TR" sz="2800" dirty="0" smtClean="0"/>
              <a:t>)</a:t>
            </a:r>
          </a:p>
          <a:p>
            <a:r>
              <a:rPr lang="tr-TR" sz="2800" dirty="0"/>
              <a:t>İzinsiz Ele Geçirilen Fotoğraf / Resim / Görüntü Yayınlama</a:t>
            </a:r>
          </a:p>
          <a:p>
            <a:r>
              <a:rPr lang="sv-SE" sz="2800" dirty="0"/>
              <a:t>Banka veya Kredi Kartı Bilgilerini (Kişisel Verileri) Ele </a:t>
            </a:r>
            <a:r>
              <a:rPr lang="sv-SE" sz="2800" dirty="0" smtClean="0"/>
              <a:t>Geçirme</a:t>
            </a:r>
            <a:endParaRPr lang="tr-TR" sz="2800" dirty="0" smtClean="0"/>
          </a:p>
          <a:p>
            <a:r>
              <a:rPr lang="tr-TR" sz="2800" dirty="0"/>
              <a:t>Kişiye Ait Cep Telefonunun İnternet Üzerinden </a:t>
            </a:r>
            <a:r>
              <a:rPr lang="tr-TR" sz="2800" dirty="0" smtClean="0"/>
              <a:t>Paylaşılması</a:t>
            </a:r>
          </a:p>
          <a:p>
            <a:r>
              <a:rPr lang="tr-TR" sz="2800" dirty="0"/>
              <a:t>Dolandırıcılık Amacıyla Kişisel Verileri Başkasına Verme veya Ele </a:t>
            </a:r>
            <a:r>
              <a:rPr lang="tr-TR" sz="2800" dirty="0" smtClean="0"/>
              <a:t>Geçirme</a:t>
            </a:r>
          </a:p>
          <a:p>
            <a:r>
              <a:rPr lang="tr-TR" sz="2800" dirty="0"/>
              <a:t>İnternetten Kişisel Verileri Yayma </a:t>
            </a:r>
            <a:r>
              <a:rPr lang="tr-TR" sz="2800" dirty="0" smtClean="0"/>
              <a:t>Suçu</a:t>
            </a:r>
          </a:p>
          <a:p>
            <a:r>
              <a:rPr lang="tr-TR" sz="2800" dirty="0" smtClean="0"/>
              <a:t>Sosyal Medyada </a:t>
            </a:r>
            <a:r>
              <a:rPr lang="tr-TR" sz="2800" dirty="0"/>
              <a:t>Yayınlanan Fotoğrafların Kaldırılmaması</a:t>
            </a:r>
          </a:p>
        </p:txBody>
      </p:sp>
    </p:spTree>
    <p:extLst>
      <p:ext uri="{BB962C8B-B14F-4D97-AF65-F5344CB8AC3E}">
        <p14:creationId xmlns:p14="http://schemas.microsoft.com/office/powerpoint/2010/main" val="37622705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78973" y="1433015"/>
            <a:ext cx="10178322" cy="2279176"/>
          </a:xfrm>
        </p:spPr>
        <p:txBody>
          <a:bodyPr>
            <a:noAutofit/>
          </a:bodyPr>
          <a:lstStyle/>
          <a:p>
            <a:r>
              <a:rPr lang="tr-TR" sz="2800" dirty="0"/>
              <a:t>K</a:t>
            </a:r>
            <a:r>
              <a:rPr lang="tr-TR" sz="2800" dirty="0" smtClean="0"/>
              <a:t>işisel </a:t>
            </a:r>
            <a:r>
              <a:rPr lang="tr-TR" sz="2800" dirty="0"/>
              <a:t>Verileri Başkasına Verme, Yayma veya Ele Geçirme Suçunun Cezası (TCK </a:t>
            </a:r>
            <a:r>
              <a:rPr lang="tr-TR" sz="2800" dirty="0" err="1"/>
              <a:t>md.</a:t>
            </a:r>
            <a:r>
              <a:rPr lang="tr-TR" sz="2800" dirty="0"/>
              <a:t> 136)</a:t>
            </a:r>
          </a:p>
          <a:p>
            <a:r>
              <a:rPr lang="tr-TR" sz="2800" dirty="0"/>
              <a:t>Kişisel verileri hukuka aykırı olarak verme, yayma veya ele geçirme suçunun cezası 2 yıldan 4 yıla kadar hapis cezasıdır (TCK </a:t>
            </a:r>
            <a:r>
              <a:rPr lang="tr-TR" sz="2800" dirty="0" err="1"/>
              <a:t>md.</a:t>
            </a:r>
            <a:r>
              <a:rPr lang="tr-TR" sz="2800" dirty="0"/>
              <a:t> 136).</a:t>
            </a:r>
          </a:p>
          <a:p>
            <a:endParaRPr lang="tr-TR" sz="2800" dirty="0"/>
          </a:p>
          <a:p>
            <a:r>
              <a:rPr lang="tr-TR" sz="2800" dirty="0"/>
              <a:t>Suçun konusunun, nitelikli cinsel saldırı suçu mağdurunun veya mağdur çocuk ifadelerini içeren kayıt ve görüntüler (CMK m.236/5-6) olması halinde verilecek ceza bir kat artırılır.</a:t>
            </a:r>
          </a:p>
          <a:p>
            <a:endParaRPr lang="tr-TR" sz="1600" dirty="0"/>
          </a:p>
        </p:txBody>
      </p:sp>
    </p:spTree>
    <p:extLst>
      <p:ext uri="{BB962C8B-B14F-4D97-AF65-F5344CB8AC3E}">
        <p14:creationId xmlns:p14="http://schemas.microsoft.com/office/powerpoint/2010/main" val="4553305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1269243"/>
            <a:ext cx="10178322" cy="4610350"/>
          </a:xfrm>
        </p:spPr>
        <p:txBody>
          <a:bodyPr>
            <a:normAutofit fontScale="92500" lnSpcReduction="10000"/>
          </a:bodyPr>
          <a:lstStyle/>
          <a:p>
            <a:r>
              <a:rPr lang="tr-TR" sz="2800" dirty="0"/>
              <a:t>Kişisel verileri hukuka aykırı olarak verme, yayma veya ele geçirme suçunun;</a:t>
            </a:r>
          </a:p>
          <a:p>
            <a:endParaRPr lang="tr-TR" sz="2800" dirty="0"/>
          </a:p>
          <a:p>
            <a:r>
              <a:rPr lang="tr-TR" sz="2800" dirty="0"/>
              <a:t>Kamu görevlisi (memur vb.) tarafından ve görevinin verdiği yetki kötüye kullanılmak suretiyle</a:t>
            </a:r>
            <a:r>
              <a:rPr lang="tr-TR" sz="2800" dirty="0" smtClean="0"/>
              <a:t>,</a:t>
            </a:r>
          </a:p>
          <a:p>
            <a:endParaRPr lang="tr-TR" sz="2800" dirty="0"/>
          </a:p>
          <a:p>
            <a:r>
              <a:rPr lang="tr-TR" sz="2800" dirty="0"/>
              <a:t>Belli bir meslek ve sanatın sağladığı kolaylıktan yararlanmak </a:t>
            </a:r>
            <a:r>
              <a:rPr lang="tr-TR" sz="2800" dirty="0" smtClean="0"/>
              <a:t>suretiyle işlenmesi </a:t>
            </a:r>
            <a:r>
              <a:rPr lang="tr-TR" sz="2800" dirty="0"/>
              <a:t>halinde, TCK md.136 gereği hükmedilecek hapis cezası 1/2 oranında arttırılır (TCK </a:t>
            </a:r>
            <a:r>
              <a:rPr lang="tr-TR" sz="2800" dirty="0" err="1"/>
              <a:t>md.</a:t>
            </a:r>
            <a:r>
              <a:rPr lang="tr-TR" sz="2800" dirty="0"/>
              <a:t> 137). Yani bu halde; suçun cezası, 3 yıldan 6 yıla kadar hapis cezasıdır.</a:t>
            </a:r>
          </a:p>
          <a:p>
            <a:endParaRPr lang="tr-TR" dirty="0"/>
          </a:p>
        </p:txBody>
      </p:sp>
    </p:spTree>
    <p:extLst>
      <p:ext uri="{BB962C8B-B14F-4D97-AF65-F5344CB8AC3E}">
        <p14:creationId xmlns:p14="http://schemas.microsoft.com/office/powerpoint/2010/main" val="2961304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1610436"/>
            <a:ext cx="10178322" cy="4269156"/>
          </a:xfrm>
        </p:spPr>
        <p:txBody>
          <a:bodyPr>
            <a:normAutofit/>
          </a:bodyPr>
          <a:lstStyle/>
          <a:p>
            <a:r>
              <a:rPr lang="tr-TR" sz="2400" dirty="0" smtClean="0"/>
              <a:t>Saygısızlık</a:t>
            </a:r>
            <a:r>
              <a:rPr lang="tr-TR" sz="2400" dirty="0"/>
              <a:t>: İletişimde haddi aşmak ve bunu devam ettirmek.</a:t>
            </a:r>
          </a:p>
          <a:p>
            <a:endParaRPr lang="tr-TR" sz="2400" dirty="0"/>
          </a:p>
          <a:p>
            <a:r>
              <a:rPr lang="tr-TR" sz="2400" dirty="0"/>
              <a:t>Sahte Hesap: Kurban adına sahte hesaplar oluşturarak ve bu oluşturulan sahte hesaplar yoluyla tehdit ve zorbalığı sürdürmek.</a:t>
            </a:r>
          </a:p>
          <a:p>
            <a:endParaRPr lang="tr-TR" sz="2400" dirty="0"/>
          </a:p>
          <a:p>
            <a:r>
              <a:rPr lang="tr-TR" sz="2400" dirty="0"/>
              <a:t>Kandırma: Başkalarının çeşitli, gizli bilgilerini yayınlayarak ve bunları çarpıtarak insanları aldatmak, dolandırmak</a:t>
            </a:r>
            <a:r>
              <a:rPr lang="tr-TR" sz="2400" dirty="0" smtClean="0"/>
              <a:t>.</a:t>
            </a:r>
            <a:endParaRPr lang="tr-TR" sz="2400" dirty="0"/>
          </a:p>
          <a:p>
            <a:endParaRPr lang="tr-TR" sz="2400" dirty="0"/>
          </a:p>
          <a:p>
            <a:r>
              <a:rPr lang="tr-TR" sz="2400" dirty="0" smtClean="0"/>
              <a:t>Manipüle: Kurbanın kendisi gibi davranmak.</a:t>
            </a:r>
          </a:p>
          <a:p>
            <a:endParaRPr lang="tr-TR" dirty="0"/>
          </a:p>
        </p:txBody>
      </p:sp>
      <p:sp>
        <p:nvSpPr>
          <p:cNvPr id="4" name="Dikdörtgen 3"/>
          <p:cNvSpPr/>
          <p:nvPr/>
        </p:nvSpPr>
        <p:spPr>
          <a:xfrm>
            <a:off x="1621792" y="200883"/>
            <a:ext cx="6899517" cy="523220"/>
          </a:xfrm>
          <a:prstGeom prst="rect">
            <a:avLst/>
          </a:prstGeom>
        </p:spPr>
        <p:txBody>
          <a:bodyPr wrap="none">
            <a:spAutoFit/>
          </a:bodyPr>
          <a:lstStyle/>
          <a:p>
            <a:r>
              <a:rPr lang="tr-TR" sz="2800" dirty="0" smtClean="0"/>
              <a:t>Hangi eylemler siber zorbalık kapsamına girer?</a:t>
            </a:r>
            <a:endParaRPr lang="tr-TR" sz="2800" dirty="0"/>
          </a:p>
        </p:txBody>
      </p:sp>
    </p:spTree>
    <p:extLst>
      <p:ext uri="{BB962C8B-B14F-4D97-AF65-F5344CB8AC3E}">
        <p14:creationId xmlns:p14="http://schemas.microsoft.com/office/powerpoint/2010/main" val="20315955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2800" dirty="0" smtClean="0"/>
              <a:t>Adli para cezası ; İşlenen </a:t>
            </a:r>
            <a:r>
              <a:rPr lang="tr-TR" sz="2800" dirty="0"/>
              <a:t>bir suça karşılık hapis cezasıyla birlikte veya tek başına uygulanabilen bir yaptırım türüdür. Kişisel verilerin ele geçirilmesi, yayma veya başkasına verme suçunun hapis cezası, belli koşullarda adli para cezasına çevrilebilir.</a:t>
            </a:r>
          </a:p>
        </p:txBody>
      </p:sp>
    </p:spTree>
    <p:extLst>
      <p:ext uri="{BB962C8B-B14F-4D97-AF65-F5344CB8AC3E}">
        <p14:creationId xmlns:p14="http://schemas.microsoft.com/office/powerpoint/2010/main" val="42656184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78974" y="1172471"/>
            <a:ext cx="10178322" cy="5214681"/>
          </a:xfrm>
        </p:spPr>
        <p:txBody>
          <a:bodyPr>
            <a:noAutofit/>
          </a:bodyPr>
          <a:lstStyle/>
          <a:p>
            <a:r>
              <a:rPr lang="tr-TR" sz="2400" dirty="0"/>
              <a:t>Bir fiili işlediği sırada 12 yaşından küçük olan çocukların cezai sorumluluğu yoktur. Yani bunlara herhangi bir şekilde ceza kovuşturması yapılmıyor. Ancak bunlar suça sürüklenen çocuklar olduğundan bunlara çocuklara özgü güvenlik tedbirleri yaptırımları uygulanıyor. Danışmanlık tedbiri, sağlık tedbiri gibi…</a:t>
            </a:r>
          </a:p>
          <a:p>
            <a:endParaRPr lang="tr-TR" sz="2400" dirty="0"/>
          </a:p>
          <a:p>
            <a:r>
              <a:rPr lang="tr-TR" sz="2400" dirty="0"/>
              <a:t>12-15 yaş aralığındaki çocukların tıpkı suçun mağduru oldukları durumdaki gibi yine ayırt etme gücüne sahip olup olmadıkları işledikleri suçun sonuçlarını algılayıp algılayamadıklarına bakılarak, algıladıkları takdirde cezai sorumluluklarının olduğuna karar veriliyor.</a:t>
            </a:r>
          </a:p>
          <a:p>
            <a:endParaRPr lang="tr-TR" sz="2400" dirty="0"/>
          </a:p>
          <a:p>
            <a:r>
              <a:rPr lang="tr-TR" sz="2400" dirty="0"/>
              <a:t>15-18 yaş aralığındaki çocuklara ise cezai yaptırımlar indirimli olarak uygulanıyor.</a:t>
            </a:r>
          </a:p>
        </p:txBody>
      </p:sp>
      <p:sp>
        <p:nvSpPr>
          <p:cNvPr id="6" name="Metin kutusu 5"/>
          <p:cNvSpPr txBox="1"/>
          <p:nvPr/>
        </p:nvSpPr>
        <p:spPr>
          <a:xfrm>
            <a:off x="1446663" y="0"/>
            <a:ext cx="7246961" cy="954107"/>
          </a:xfrm>
          <a:prstGeom prst="rect">
            <a:avLst/>
          </a:prstGeom>
          <a:noFill/>
        </p:spPr>
        <p:txBody>
          <a:bodyPr wrap="square" rtlCol="0">
            <a:spAutoFit/>
          </a:bodyPr>
          <a:lstStyle/>
          <a:p>
            <a:r>
              <a:rPr lang="tr-TR" sz="2800" dirty="0" smtClean="0"/>
              <a:t>SİBER ZORBA ÇOCUK OLDUĞUNDA CEZA UYGULANIYOR MU?</a:t>
            </a:r>
            <a:endParaRPr lang="tr-TR" sz="2800" dirty="0"/>
          </a:p>
        </p:txBody>
      </p:sp>
    </p:spTree>
    <p:extLst>
      <p:ext uri="{BB962C8B-B14F-4D97-AF65-F5344CB8AC3E}">
        <p14:creationId xmlns:p14="http://schemas.microsoft.com/office/powerpoint/2010/main" val="1357866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941697"/>
            <a:ext cx="10178322" cy="4937896"/>
          </a:xfrm>
        </p:spPr>
        <p:txBody>
          <a:bodyPr>
            <a:normAutofit fontScale="92500" lnSpcReduction="20000"/>
          </a:bodyPr>
          <a:lstStyle/>
          <a:p>
            <a:r>
              <a:rPr lang="tr-TR" sz="2600" dirty="0" smtClean="0"/>
              <a:t>Sosyal </a:t>
            </a:r>
            <a:r>
              <a:rPr lang="tr-TR" sz="2600" dirty="0"/>
              <a:t>medyada bir kişi hakkında yalanlar yaymak ya da utandırıcı fotoğraflar yayınlamak</a:t>
            </a:r>
          </a:p>
          <a:p>
            <a:endParaRPr lang="tr-TR" sz="2600" dirty="0"/>
          </a:p>
          <a:p>
            <a:r>
              <a:rPr lang="tr-TR" sz="2600" dirty="0"/>
              <a:t>Mesajlaşma platformlarından incitici mesajlar ya da tehditler yollamak</a:t>
            </a:r>
          </a:p>
          <a:p>
            <a:endParaRPr lang="tr-TR" sz="2600" dirty="0"/>
          </a:p>
          <a:p>
            <a:endParaRPr lang="tr-TR" sz="2600" dirty="0"/>
          </a:p>
          <a:p>
            <a:r>
              <a:rPr lang="tr-TR" sz="2600" dirty="0"/>
              <a:t>Yorumlar: Yazı, fotoğraf, video yoluyla yapılan hakaret ve küfür içeren negatif iletiler. </a:t>
            </a:r>
          </a:p>
          <a:p>
            <a:endParaRPr lang="tr-TR" sz="2600" dirty="0"/>
          </a:p>
          <a:p>
            <a:endParaRPr lang="tr-TR" sz="2600" dirty="0"/>
          </a:p>
          <a:p>
            <a:r>
              <a:rPr lang="tr-TR" sz="2600" dirty="0"/>
              <a:t>Dedikodu: Kamuoyunda spekülasyon oluşturma. Çevrimiçi ortamlarda hakkınızda kasıtlı ve alenen dedikodu yapılması.</a:t>
            </a:r>
          </a:p>
          <a:p>
            <a:endParaRPr lang="tr-TR" dirty="0"/>
          </a:p>
          <a:p>
            <a:endParaRPr lang="tr-TR" dirty="0"/>
          </a:p>
        </p:txBody>
      </p:sp>
    </p:spTree>
    <p:extLst>
      <p:ext uri="{BB962C8B-B14F-4D97-AF65-F5344CB8AC3E}">
        <p14:creationId xmlns:p14="http://schemas.microsoft.com/office/powerpoint/2010/main" val="355156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6962" y="668741"/>
            <a:ext cx="10178322" cy="4651294"/>
          </a:xfrm>
        </p:spPr>
        <p:txBody>
          <a:bodyPr>
            <a:normAutofit lnSpcReduction="10000"/>
          </a:bodyPr>
          <a:lstStyle/>
          <a:p>
            <a:r>
              <a:rPr lang="tr-TR" sz="2600" dirty="0"/>
              <a:t>Dışlama: Bir grup arkadaştan bir kişiyi ayırma. Özellikle okulda başlayan ve siber ortamda devam eden dışlanma.</a:t>
            </a:r>
          </a:p>
          <a:p>
            <a:endParaRPr lang="tr-TR" sz="2600" dirty="0"/>
          </a:p>
          <a:p>
            <a:r>
              <a:rPr lang="tr-TR" sz="2600" dirty="0"/>
              <a:t>Taciz: Sürekli ve kasıtlı olarak yapılan zarar verici ve rahatsız edici davranışlar.</a:t>
            </a:r>
          </a:p>
          <a:p>
            <a:endParaRPr lang="tr-TR" sz="2600" dirty="0"/>
          </a:p>
          <a:p>
            <a:r>
              <a:rPr lang="tr-TR" sz="2600" dirty="0"/>
              <a:t>Takip: Her an izlenildiğini hissetme. İnternette başlayıp, gerçek hayata yansıyan takip ediliyormuş hissi.</a:t>
            </a:r>
          </a:p>
          <a:p>
            <a:endParaRPr lang="tr-TR" sz="2600" dirty="0"/>
          </a:p>
          <a:p>
            <a:r>
              <a:rPr lang="tr-TR" sz="2600" dirty="0" smtClean="0"/>
              <a:t>Kasten </a:t>
            </a:r>
            <a:r>
              <a:rPr lang="tr-TR" sz="2600" dirty="0"/>
              <a:t>ve maksatlı olarak yapılan </a:t>
            </a:r>
            <a:r>
              <a:rPr lang="tr-TR" sz="2600" dirty="0" smtClean="0"/>
              <a:t>kışkırtma ve hakaret , sabote</a:t>
            </a:r>
            <a:r>
              <a:rPr lang="tr-TR" sz="2600" dirty="0"/>
              <a:t>.</a:t>
            </a:r>
          </a:p>
          <a:p>
            <a:endParaRPr lang="tr-TR" dirty="0"/>
          </a:p>
        </p:txBody>
      </p:sp>
    </p:spTree>
    <p:extLst>
      <p:ext uri="{BB962C8B-B14F-4D97-AF65-F5344CB8AC3E}">
        <p14:creationId xmlns:p14="http://schemas.microsoft.com/office/powerpoint/2010/main" val="3353293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2703709" y="887105"/>
            <a:ext cx="6767837" cy="4606866"/>
          </a:xfrm>
          <a:prstGeom prst="rect">
            <a:avLst/>
          </a:prstGeom>
        </p:spPr>
      </p:pic>
    </p:spTree>
    <p:extLst>
      <p:ext uri="{BB962C8B-B14F-4D97-AF65-F5344CB8AC3E}">
        <p14:creationId xmlns:p14="http://schemas.microsoft.com/office/powerpoint/2010/main" val="2294809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97086" y="1787857"/>
            <a:ext cx="10178322" cy="3138986"/>
          </a:xfrm>
        </p:spPr>
        <p:txBody>
          <a:bodyPr>
            <a:normAutofit/>
          </a:bodyPr>
          <a:lstStyle/>
          <a:p>
            <a:r>
              <a:rPr lang="tr-TR" sz="3000" dirty="0"/>
              <a:t>Arkadaşlar arasında şakalaşmalar hep </a:t>
            </a:r>
            <a:r>
              <a:rPr lang="tr-TR" sz="3000" dirty="0" smtClean="0"/>
              <a:t>olur ama </a:t>
            </a:r>
            <a:r>
              <a:rPr lang="tr-TR" sz="3000" dirty="0"/>
              <a:t>özellikle çevrimiçi ortamlar söz konusu olduğunda biri sadece eğence mi arıyor yoksa sizi incitmek mi istiyor bunu ayıt etmek güç olabilir. Kimi durumlarda “şakaydı şaka” ya da “sakın ciddiye alma” denilir ve gülüp geçilir.</a:t>
            </a:r>
          </a:p>
          <a:p>
            <a:endParaRPr lang="tr-TR" dirty="0" smtClean="0"/>
          </a:p>
          <a:p>
            <a:endParaRPr lang="tr-TR" dirty="0"/>
          </a:p>
          <a:p>
            <a:pPr marL="0" indent="0">
              <a:buNone/>
            </a:pPr>
            <a:endParaRPr lang="tr-TR" dirty="0"/>
          </a:p>
          <a:p>
            <a:endParaRPr lang="tr-TR" dirty="0" smtClean="0"/>
          </a:p>
          <a:p>
            <a:endParaRPr lang="tr-TR" dirty="0"/>
          </a:p>
          <a:p>
            <a:endParaRPr lang="tr-TR" dirty="0"/>
          </a:p>
        </p:txBody>
      </p:sp>
    </p:spTree>
    <p:extLst>
      <p:ext uri="{BB962C8B-B14F-4D97-AF65-F5344CB8AC3E}">
        <p14:creationId xmlns:p14="http://schemas.microsoft.com/office/powerpoint/2010/main" val="1876226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sz="2800" dirty="0"/>
              <a:t>Ancak; kendinizi incinmiş hissediyorsanız ve başkalarının sizinle birlikte gülmek yerine size güldüğünü düşünüyorsanız o zaman şaka fazla ileri gitmiş demektir.  Söz konusu kişiye artık durmasını söyledikten sonra bile şaka devam ediyorsa ve bu konuda hala üzüntü duyuyorsanız yapılan iş zorbalık </a:t>
            </a:r>
            <a:r>
              <a:rPr lang="tr-TR" sz="2800" dirty="0" smtClean="0"/>
              <a:t>sayılır.</a:t>
            </a:r>
            <a:endParaRPr lang="tr-TR" sz="2800" dirty="0"/>
          </a:p>
          <a:p>
            <a:endParaRPr lang="tr-TR" dirty="0"/>
          </a:p>
        </p:txBody>
      </p:sp>
    </p:spTree>
    <p:extLst>
      <p:ext uri="{BB962C8B-B14F-4D97-AF65-F5344CB8AC3E}">
        <p14:creationId xmlns:p14="http://schemas.microsoft.com/office/powerpoint/2010/main" val="2294721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10735" y="1740090"/>
            <a:ext cx="10178322" cy="3593591"/>
          </a:xfrm>
        </p:spPr>
        <p:txBody>
          <a:bodyPr>
            <a:noAutofit/>
          </a:bodyPr>
          <a:lstStyle/>
          <a:p>
            <a:r>
              <a:rPr lang="tr-TR" sz="2800" dirty="0"/>
              <a:t>Zorbalık, özellikle de çevrimiçinde gerçekleştiğinde, istenmedik bir şekilde tanımadıklarınız da dâhil olmak üzere geniş bir çevrenin ilgisini çekebilir. </a:t>
            </a:r>
            <a:endParaRPr lang="tr-TR" sz="2800" dirty="0" smtClean="0"/>
          </a:p>
          <a:p>
            <a:endParaRPr lang="tr-TR" sz="2800" dirty="0"/>
          </a:p>
          <a:p>
            <a:r>
              <a:rPr lang="tr-TR" sz="2800" dirty="0" smtClean="0"/>
              <a:t>Böyle </a:t>
            </a:r>
            <a:r>
              <a:rPr lang="tr-TR" sz="2800" dirty="0"/>
              <a:t>bir durum ortaya çıktığında olay hoşunuza gitmemişse buna katlanmak zorunda değilsiniz.</a:t>
            </a:r>
          </a:p>
          <a:p>
            <a:endParaRPr lang="tr-TR" sz="2800" dirty="0"/>
          </a:p>
          <a:p>
            <a:endParaRPr lang="tr-TR" sz="2800" dirty="0"/>
          </a:p>
        </p:txBody>
      </p:sp>
    </p:spTree>
    <p:extLst>
      <p:ext uri="{BB962C8B-B14F-4D97-AF65-F5344CB8AC3E}">
        <p14:creationId xmlns:p14="http://schemas.microsoft.com/office/powerpoint/2010/main" val="2919150842"/>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TM10001106[[fn=Rozet]]</Template>
  <TotalTime>58</TotalTime>
  <Words>1381</Words>
  <Application>Microsoft Office PowerPoint</Application>
  <PresentationFormat>Geniş ekran</PresentationFormat>
  <Paragraphs>117</Paragraphs>
  <Slides>31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31</vt:i4>
      </vt:variant>
    </vt:vector>
  </HeadingPairs>
  <TitlesOfParts>
    <vt:vector size="35" baseType="lpstr">
      <vt:lpstr>Arial</vt:lpstr>
      <vt:lpstr>Gill Sans MT</vt:lpstr>
      <vt:lpstr>Impact</vt:lpstr>
      <vt:lpstr>Badge</vt:lpstr>
      <vt:lpstr>SİBER ZORBALIK</vt:lpstr>
      <vt:lpstr>Siber zorbalık nedir?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SİBER ZORBALIK</dc:title>
  <dc:creator>ELIF</dc:creator>
  <cp:lastModifiedBy>BT1</cp:lastModifiedBy>
  <cp:revision>21</cp:revision>
  <dcterms:created xsi:type="dcterms:W3CDTF">2021-05-23T16:26:55Z</dcterms:created>
  <dcterms:modified xsi:type="dcterms:W3CDTF">2023-03-31T09:23:04Z</dcterms:modified>
</cp:coreProperties>
</file>