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88" r:id="rId3"/>
    <p:sldId id="289" r:id="rId4"/>
    <p:sldId id="287" r:id="rId5"/>
    <p:sldId id="286" r:id="rId6"/>
    <p:sldId id="284" r:id="rId7"/>
    <p:sldId id="285" r:id="rId8"/>
    <p:sldId id="283" r:id="rId9"/>
    <p:sldId id="282" r:id="rId10"/>
    <p:sldId id="280" r:id="rId11"/>
    <p:sldId id="281" r:id="rId12"/>
    <p:sldId id="279" r:id="rId13"/>
    <p:sldId id="278" r:id="rId14"/>
    <p:sldId id="276" r:id="rId15"/>
    <p:sldId id="290" r:id="rId16"/>
    <p:sldId id="275" r:id="rId17"/>
    <p:sldId id="274" r:id="rId18"/>
    <p:sldId id="291" r:id="rId19"/>
    <p:sldId id="273" r:id="rId20"/>
    <p:sldId id="272" r:id="rId21"/>
    <p:sldId id="270" r:id="rId22"/>
    <p:sldId id="269" r:id="rId23"/>
    <p:sldId id="268" r:id="rId24"/>
    <p:sldId id="267" r:id="rId25"/>
    <p:sldId id="266" r:id="rId26"/>
    <p:sldId id="293" r:id="rId27"/>
    <p:sldId id="264" r:id="rId28"/>
    <p:sldId id="294" r:id="rId29"/>
    <p:sldId id="263" r:id="rId30"/>
    <p:sldId id="261" r:id="rId31"/>
    <p:sldId id="295" r:id="rId32"/>
    <p:sldId id="260" r:id="rId33"/>
    <p:sldId id="259" r:id="rId34"/>
    <p:sldId id="258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B1BC"/>
    <a:srgbClr val="FF99CC"/>
    <a:srgbClr val="BD92DE"/>
    <a:srgbClr val="DAEA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ETKİLİ İLETİŞİM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İLETİŞİM BECERİLERİ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TÜRLERİ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2. Sözsüz İletişim </a:t>
            </a:r>
          </a:p>
          <a:p>
            <a:pPr>
              <a:buNone/>
            </a:pPr>
            <a:r>
              <a:rPr lang="tr-TR" dirty="0" smtClean="0"/>
              <a:t>         Sözsüz iletişim beden dili veya vücut dili olarak ifade edilmektedir.</a:t>
            </a:r>
          </a:p>
          <a:p>
            <a:pPr>
              <a:buNone/>
            </a:pPr>
            <a:r>
              <a:rPr lang="tr-TR" dirty="0" smtClean="0"/>
              <a:t>        Beden dili duygu ve düşüncelerimizin yansımasıdır. </a:t>
            </a:r>
          </a:p>
          <a:p>
            <a:pPr>
              <a:buNone/>
            </a:pPr>
            <a:r>
              <a:rPr lang="tr-TR" dirty="0" smtClean="0"/>
              <a:t>        İnsanların yüz yüze kurdukları ilişkide algılanan anlamın; %10 u kelimelerden, %30'u ses tonundan, %60'ı mimiklerden anlaşılmaktadır.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TÜRLERİ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Sözsüz iletişimin unsurları:</a:t>
            </a:r>
          </a:p>
          <a:p>
            <a:pPr>
              <a:buNone/>
            </a:pPr>
            <a:r>
              <a:rPr lang="tr-TR" dirty="0" smtClean="0"/>
              <a:t>   1. Göz Teması: </a:t>
            </a:r>
          </a:p>
          <a:p>
            <a:pPr>
              <a:buNone/>
            </a:pPr>
            <a:r>
              <a:rPr lang="tr-TR" dirty="0" smtClean="0"/>
              <a:t>       Göz teması, kişilerin iletişimde ilk etkileşimde bulundukları bölgedir ve iletişimde ilgi ve dikkatin göstergesidir. </a:t>
            </a:r>
          </a:p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r>
              <a:rPr lang="tr-TR" dirty="0" smtClean="0"/>
              <a:t>       Göz teması ile iletişim başlatılabilir, sürdürülebilir veya   sonlandırılabilir. </a:t>
            </a:r>
            <a:br>
              <a:rPr lang="tr-TR" dirty="0" smtClean="0"/>
            </a:br>
            <a:endParaRPr lang="tr-TR" dirty="0" smtClean="0"/>
          </a:p>
          <a:p>
            <a:pPr>
              <a:buNone/>
            </a:pPr>
            <a:r>
              <a:rPr lang="tr-TR" dirty="0" smtClean="0"/>
              <a:t>       İletişimde rahatsız etmeyecek ölçüde, mümkün olduğu kadar çok göz ilişkisi kurulmalıdır.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2. Yüz İfadesi:</a:t>
            </a:r>
          </a:p>
          <a:p>
            <a:pPr>
              <a:buNone/>
            </a:pPr>
            <a:r>
              <a:rPr lang="tr-TR" dirty="0" smtClean="0"/>
              <a:t>        Duyguların iletilmesinde sözcüklerden sonra en  önemli kanal yüz ifadeleridir. </a:t>
            </a:r>
          </a:p>
          <a:p>
            <a:pPr>
              <a:buNone/>
            </a:pPr>
            <a:r>
              <a:rPr lang="tr-TR" dirty="0" smtClean="0"/>
              <a:t>        Yüz ifadelerini herkes anlayabilir. </a:t>
            </a:r>
          </a:p>
          <a:p>
            <a:pPr>
              <a:buNone/>
            </a:pPr>
            <a:r>
              <a:rPr lang="tr-TR" dirty="0" smtClean="0"/>
              <a:t>        Şaşırma , tiksinme ,küçümseme, korku ,öfke,   üzüntü  mutluluk yüz ifadeleri evrenseldir.</a:t>
            </a:r>
          </a:p>
          <a:p>
            <a:pPr>
              <a:buNone/>
            </a:pPr>
            <a:r>
              <a:rPr lang="tr-TR" dirty="0" smtClean="0"/>
              <a:t>        Yüz ifadesi çevreye olan ilgiyi yansıtır. </a:t>
            </a:r>
          </a:p>
          <a:p>
            <a:pPr>
              <a:buNone/>
            </a:pPr>
            <a:r>
              <a:rPr lang="tr-TR" dirty="0" smtClean="0"/>
              <a:t>       Donuk ve ifadesiz gözükmekten kaçınılmalıdır.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3. Baş Hareketleri: </a:t>
            </a:r>
          </a:p>
          <a:p>
            <a:pPr>
              <a:buNone/>
            </a:pPr>
            <a:r>
              <a:rPr lang="tr-TR" dirty="0" smtClean="0"/>
              <a:t>    İletişimde başın aşağıya, yukarıya ve sağa sola hareket ettirilmesi onaylama veya reddetme anlamlarına gelmektedir. </a:t>
            </a:r>
          </a:p>
          <a:p>
            <a:pPr>
              <a:buNone/>
            </a:pPr>
            <a:r>
              <a:rPr lang="tr-TR" dirty="0" smtClean="0"/>
              <a:t>     Bu hareketler jestleri oluşturur. </a:t>
            </a:r>
          </a:p>
          <a:p>
            <a:pPr>
              <a:buNone/>
            </a:pPr>
            <a:r>
              <a:rPr lang="tr-TR" dirty="0" smtClean="0"/>
              <a:t>     İletişim sürecinde baş hareketlerinde aşırıya kaçılmamalıdır çünkü iletişim kurulan kişi dinleyip dinlenilmediğini veya onaylanıp onaylanmadığını anlamakta zorluk çeker.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4. Beden Duruşu, Jestler, El ve Kol Hareketleri: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Kişilerin bedenleriyle yaptığı davranışlar jest olarak adlandırılır ve jestler hissedilen gerçek duyguların anlaşılmasında önemli göstergelerdir. </a:t>
            </a:r>
          </a:p>
          <a:p>
            <a:pPr>
              <a:buNone/>
            </a:pPr>
            <a:r>
              <a:rPr lang="tr-TR" dirty="0" smtClean="0"/>
              <a:t>    </a:t>
            </a:r>
          </a:p>
          <a:p>
            <a:pPr>
              <a:buNone/>
            </a:pPr>
            <a:r>
              <a:rPr lang="tr-TR" dirty="0" smtClean="0"/>
              <a:t>     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İletişim sırasında kişinin beden duruşu da, o andaki ruh hali hakkında bilgi verir. </a:t>
            </a:r>
          </a:p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r>
              <a:rPr lang="tr-TR" dirty="0" smtClean="0"/>
              <a:t>    Kişiler karşıdaki kişiyle iletişim kurmak isteyip istemediğini de tüm bedeniyle karşısındakine dönerek ya da sırt çevirerek ifade edebilir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5. Dokunma: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Bireyler arasında da tokalaşma, sarılma gibi durumlar karşısındakini önemsediğini ve kabul ettiği mesajlarını verir. </a:t>
            </a:r>
          </a:p>
          <a:p>
            <a:pPr>
              <a:buNone/>
            </a:pPr>
            <a:r>
              <a:rPr lang="tr-TR" dirty="0" smtClean="0"/>
              <a:t>      Ancak dokunma kişileri rahatsız edecek ve onların mahrem alanlarında rahatsızlık oluşturacak şekilde kullanılmamalıdır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6. Kişilerarası Mesafe ve Mekan: 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 Kişiler arası mesafeyi ayarlamada cinsiyet, statü, rol ve kültürel uyum etkili faktörlerdir. </a:t>
            </a:r>
          </a:p>
          <a:p>
            <a:pPr>
              <a:buNone/>
            </a:pPr>
            <a:r>
              <a:rPr lang="tr-TR" dirty="0" smtClean="0"/>
              <a:t>       Mahrem mesafe bedenden 0-25 cm uzaklığa kadar olan alanı kapsar.(aile üyeleri, çok yakın arkadaşlar, eş, çocuk, anne ,baba gibi özel bireyler)  </a:t>
            </a:r>
          </a:p>
          <a:p>
            <a:pPr>
              <a:buNone/>
            </a:pPr>
            <a:r>
              <a:rPr lang="tr-TR" dirty="0" smtClean="0"/>
              <a:t>      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 Kişisel samimi mesafe 25-80 cm uzaklığa kadar olan alanı kapsar.(birbirini tanıdığı, samimi ve rahat bir şekilde konuşabildikleri alan) </a:t>
            </a:r>
          </a:p>
          <a:p>
            <a:pPr>
              <a:buNone/>
            </a:pPr>
            <a:r>
              <a:rPr lang="tr-TR" dirty="0" smtClean="0"/>
              <a:t>     </a:t>
            </a:r>
          </a:p>
          <a:p>
            <a:pPr>
              <a:buNone/>
            </a:pPr>
            <a:r>
              <a:rPr lang="tr-TR" dirty="0" smtClean="0"/>
              <a:t>     Sosyal mesafe 80-200 cm uzaklığa kadar olan alanı kapsar.(birbirini daha az tanıyan kişilerin koruduğu alan)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BECERİLERİ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1. Saygı Duymak: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Etkili bir iletişimde saygı öncelikle bireyin kendini kabul etmesi ve saygı duymasıyla başlar ve kendine gösterdiği saygı ve kabulü başkalarına da göstermesi beklenir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NEDİR?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İletişim, bir kaynaktan (kişi, kişiler), bir araçla (yazılı, sözlü, görsel veya beden dili ile), bilgi, haber, düşünce, durum, duygu veya kültürün bir başka insan veya insan topluluklarına aktarılmasıdır.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BECERİLERİ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2. Kendini Açma:</a:t>
            </a:r>
          </a:p>
          <a:p>
            <a:pPr>
              <a:buNone/>
            </a:pPr>
            <a:r>
              <a:rPr lang="tr-TR" dirty="0" smtClean="0"/>
              <a:t>    </a:t>
            </a:r>
          </a:p>
          <a:p>
            <a:pPr>
              <a:buNone/>
            </a:pPr>
            <a:r>
              <a:rPr lang="tr-TR" dirty="0" smtClean="0"/>
              <a:t>      Kendini açma, kişilerin sevinçleri, üzüntüleri, değerleri, istekleri, yetenekleri gibi kendisi hakkındaki bilgilerini diğer kişilerle paylaşmasıdır. Kişilerin karşı tarafa kendini açmasında en önemli kriter karşısındakine güven duymasıdır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BECERİLERİ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3. Saydam Davranma ve Maske Takmama: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Kişilerarası ilişkilerde saydam davranma doğruluk, dürüstlük, içtenlik anlamına gelir, yani roller, kurgular, hileler ve gizli mesajlar olmadan sadece kendiniz olmaktır. </a:t>
            </a:r>
          </a:p>
          <a:p>
            <a:pPr>
              <a:buNone/>
            </a:pPr>
            <a:r>
              <a:rPr lang="tr-TR" dirty="0" smtClean="0"/>
              <a:t>       </a:t>
            </a:r>
          </a:p>
          <a:p>
            <a:pPr>
              <a:buNone/>
            </a:pPr>
            <a:r>
              <a:rPr lang="tr-TR" dirty="0" smtClean="0"/>
              <a:t>          İnsanlar başkaları tarafından kabul edilmeme korkusuyla saydam davranmayabilir ve sosyal maskeler takarlar.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Kişilerarası ilişkilerde saydamlık önemlidir, ancak her yerde ve istenilmeyen şekillerde saydam olmak da sağlıklı değildir.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4. Somut Konuşma: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Kişilerarası ilişkilerde konuşurken genel ifadeler yerine konu ile ilgili belirgin ifadeler seçilmelidir. </a:t>
            </a:r>
          </a:p>
          <a:p>
            <a:pPr>
              <a:buNone/>
            </a:pPr>
            <a:r>
              <a:rPr lang="tr-TR" dirty="0" smtClean="0"/>
              <a:t>      </a:t>
            </a:r>
          </a:p>
          <a:p>
            <a:pPr>
              <a:buNone/>
            </a:pPr>
            <a:r>
              <a:rPr lang="tr-TR" dirty="0" smtClean="0"/>
              <a:t>      İfadelerin doğru anlaşılması için net ve açık konuşulması gerekir. </a:t>
            </a:r>
          </a:p>
          <a:p>
            <a:pPr>
              <a:buNone/>
            </a:pPr>
            <a:r>
              <a:rPr lang="tr-TR" dirty="0" smtClean="0"/>
              <a:t>      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5. Tam ve Tek Mesajı Yollama:</a:t>
            </a:r>
          </a:p>
          <a:p>
            <a:pPr>
              <a:buNone/>
            </a:pPr>
            <a:r>
              <a:rPr lang="tr-TR" dirty="0" smtClean="0"/>
              <a:t>    </a:t>
            </a:r>
          </a:p>
          <a:p>
            <a:pPr>
              <a:buNone/>
            </a:pPr>
            <a:r>
              <a:rPr lang="tr-TR" dirty="0" smtClean="0"/>
              <a:t>      Tam ve tek mesajda, mesajın alınmış olma ihtimali yüksektir. </a:t>
            </a:r>
          </a:p>
          <a:p>
            <a:pPr>
              <a:buNone/>
            </a:pPr>
            <a:r>
              <a:rPr lang="tr-TR" dirty="0" smtClean="0"/>
              <a:t>         </a:t>
            </a:r>
          </a:p>
          <a:p>
            <a:pPr>
              <a:buNone/>
            </a:pPr>
            <a:r>
              <a:rPr lang="tr-TR" dirty="0" smtClean="0"/>
              <a:t>     Tam ve tek mesaj algı, duygu ve istekten olmak üzere üç öğeyi içinde barındırır.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BECERİLERİ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6. Sözel Davranışlarla Sözel Olmayan Davranışların Uyumlu Olması: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İletişimde sözlü ve sözel olmayan davranışların uyumlu ve tutarlı olması gerekir.</a:t>
            </a:r>
          </a:p>
          <a:p>
            <a:pPr>
              <a:buNone/>
            </a:pPr>
            <a:r>
              <a:rPr lang="tr-TR" dirty="0" smtClean="0"/>
              <a:t>     Sözlü ve sözsüz davranışlar arasında uyum olmadığında çelişkilere yol açar. </a:t>
            </a:r>
          </a:p>
          <a:p>
            <a:pPr>
              <a:buNone/>
            </a:pPr>
            <a:r>
              <a:rPr lang="tr-TR" dirty="0" smtClean="0"/>
              <a:t>      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BECERİLERİ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7. Empati: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Empati, kişinin kendisini karşısındaki kişinin yerine koyarak, objektifliğini yitirmeden olayları onun bakış açısından görerek, kişinin duygularını ve düşüncelerini doğru olarak anlayabilmesidir.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Empati konusunda dikkat edilmesi gereken bir nokta vardır. Empati, sempatiden farklıdır.</a:t>
            </a:r>
          </a:p>
          <a:p>
            <a:r>
              <a:rPr lang="tr-TR" dirty="0" smtClean="0"/>
              <a:t>Empati kişinin hislerini anlamaya çalışma anlamına gelirken sempati onun hissettiği gibi hissetme anlamı taşır.</a:t>
            </a:r>
          </a:p>
          <a:p>
            <a:r>
              <a:rPr lang="tr-TR" dirty="0" smtClean="0"/>
              <a:t>Kişi  </a:t>
            </a:r>
            <a:r>
              <a:rPr lang="tr-TR" dirty="0" err="1" smtClean="0"/>
              <a:t>empatik</a:t>
            </a:r>
            <a:r>
              <a:rPr lang="tr-TR" dirty="0" smtClean="0"/>
              <a:t> yerine sempatik iletişim kurduğumuzda objektifliğimizi yitiririz.</a:t>
            </a:r>
          </a:p>
          <a:p>
            <a:pPr>
              <a:buNone/>
            </a:pPr>
            <a:r>
              <a:rPr lang="tr-TR" i="1" dirty="0" smtClean="0"/>
              <a:t>     (  Sevgili öğrencilerim buradaki sempati kelimesi günlük hayatta kullandığımız sempati kelimesi ile tam olarak aynı değil</a:t>
            </a:r>
            <a:r>
              <a:rPr lang="tr-TR" i="1" dirty="0" smtClean="0">
                <a:sym typeface="Wingdings" pitchFamily="2" charset="2"/>
              </a:rPr>
              <a:t>. İletişimdeki sempati diyebiliriz ve sağlıklı iletişimde sempati kurmak doğru değildir.)</a:t>
            </a:r>
            <a:endParaRPr lang="tr-TR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8.Ben dili / Sen dili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Ben Dili</a:t>
            </a:r>
          </a:p>
          <a:p>
            <a:r>
              <a:rPr lang="tr-TR" dirty="0" smtClean="0"/>
              <a:t>Suçlayıcı değildir</a:t>
            </a:r>
          </a:p>
          <a:p>
            <a:r>
              <a:rPr lang="tr-TR" dirty="0" smtClean="0"/>
              <a:t>Kişiye değil davranışa yöneliktir</a:t>
            </a:r>
          </a:p>
          <a:p>
            <a:r>
              <a:rPr lang="tr-TR" dirty="0" smtClean="0"/>
              <a:t>Kişiyi konuşmaya teşvik eder</a:t>
            </a:r>
          </a:p>
          <a:p>
            <a:r>
              <a:rPr lang="tr-TR" dirty="0" smtClean="0"/>
              <a:t> Kızgınlığın nedeninin anlaşılmasını sağlar</a:t>
            </a:r>
          </a:p>
          <a:p>
            <a:r>
              <a:rPr lang="tr-TR" dirty="0" smtClean="0"/>
              <a:t> Kişiyi düşünmeye sevk eder</a:t>
            </a:r>
          </a:p>
          <a:p>
            <a:r>
              <a:rPr lang="tr-TR" dirty="0" smtClean="0"/>
              <a:t>Durumun değerlendirilmesi olanağı sağlar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Sen Dili</a:t>
            </a:r>
          </a:p>
          <a:p>
            <a:r>
              <a:rPr lang="tr-TR" dirty="0" smtClean="0"/>
              <a:t> Kişiyi suçlayıcıdır</a:t>
            </a:r>
          </a:p>
          <a:p>
            <a:r>
              <a:rPr lang="tr-TR" dirty="0" smtClean="0"/>
              <a:t> Davranıştan çok kişiliğe yöneliktir</a:t>
            </a:r>
          </a:p>
          <a:p>
            <a:r>
              <a:rPr lang="tr-TR" dirty="0" smtClean="0"/>
              <a:t> Yeniden konuşma isteğini engelleyicidir</a:t>
            </a:r>
          </a:p>
          <a:p>
            <a:r>
              <a:rPr lang="tr-TR" dirty="0" smtClean="0"/>
              <a:t> Kişi kendisini anlaşılmamış ve suçlanmış hisseder </a:t>
            </a:r>
          </a:p>
          <a:p>
            <a:r>
              <a:rPr lang="tr-TR" dirty="0" smtClean="0"/>
              <a:t>Kızgınlığın nedeninin anlaşılmasını engeller </a:t>
            </a:r>
          </a:p>
          <a:p>
            <a:r>
              <a:rPr lang="tr-TR" dirty="0" smtClean="0"/>
              <a:t> Kişiyi kırar, kızdırır 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BECERİLERİ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9. Etkin (Aktif) Dinleme:</a:t>
            </a:r>
          </a:p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r>
              <a:rPr lang="tr-TR" dirty="0" smtClean="0"/>
              <a:t>      İletişimde başarılı olabilmek için anlamak için dinlemek önemlidir, çünkü işitmek sadece fiziksel bir eylemdir, duymak ise bilinçli ve farkında olarak dinlemektir. </a:t>
            </a:r>
          </a:p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r>
              <a:rPr lang="tr-TR" dirty="0" smtClean="0"/>
              <a:t>      Etkin (aktif) dinleme, dinleyen kişinin bilinçli ve düzenli bir şekilde konuşmacıya geri iletim vermesidir.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4414" y="2857496"/>
            <a:ext cx="6929486" cy="75895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İLETİŞİMİN TEMEL ÖGELERİ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YANLIŞ DİNLEME TÜRLERİ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1.Görünüşte Dinleme:</a:t>
            </a:r>
          </a:p>
          <a:p>
            <a:pPr>
              <a:buNone/>
            </a:pPr>
            <a:r>
              <a:rPr lang="tr-TR" dirty="0" smtClean="0"/>
              <a:t>      Bu dinleme şeklinde kişi dinliyormuş gibi görünür ancak kafası farklı yerlerdedir. 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2. Seçerek Dinleme: </a:t>
            </a:r>
          </a:p>
          <a:p>
            <a:pPr>
              <a:buNone/>
            </a:pPr>
            <a:r>
              <a:rPr lang="tr-TR" dirty="0" smtClean="0"/>
              <a:t>     Bu dinleme şeklinde kişiler sadece kendilerini ilgilendiren kısım veya konuları dinlerler.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3. Saplantılı/Saplanmış Dinleme:</a:t>
            </a:r>
          </a:p>
          <a:p>
            <a:pPr>
              <a:buNone/>
            </a:pPr>
            <a:r>
              <a:rPr lang="tr-TR" dirty="0" smtClean="0"/>
              <a:t>      Saplanmış dinleyiciler sadece bir duyguya saplanarak iletişimi devam ettirirler.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4. Savunucu Dinleme: </a:t>
            </a:r>
          </a:p>
          <a:p>
            <a:pPr>
              <a:buNone/>
            </a:pPr>
            <a:r>
              <a:rPr lang="tr-TR" dirty="0" smtClean="0"/>
              <a:t>     Bu tür dinleyicilere ne söylenirse söylensin kendisine yönelik saldırıya geçildiğini düşünerek, sürekli savunmaya geçerler.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5. Tuzak Kurucu Dinleme: Bu tür dinleyiciler karşısındakini sessizce dinler ve dinlediklerinde anlatan kişiyi zor duruma sokacak fırsatı kollarlar.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6. Yüzeysel Dinleme: Dinleyen kişi konuşan kişinin kelimelerinin asıl altında yatan anlamı anlamazlar.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ENGELLERİ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Öğüt verme,yönlendirme (Şöyle yap böyle yapma vb)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Yargılama, eleştirme,isim takma (Sen zaten hep kolaya kaçarsın, bebek gibi davranıyorsun vb.)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Sorgulama,araştırma (Sen ne dedin ? O ne yaptı? Neden oldu ?)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Teşhis etme,tanı koyma,tahlil etme (Bence sen öyle demek istemedin. Aslında senin derdin başka vb. 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Teselli etme,konuyu </a:t>
            </a:r>
            <a:r>
              <a:rPr lang="tr-TR" dirty="0" err="1" smtClean="0"/>
              <a:t>değitirme</a:t>
            </a:r>
            <a:r>
              <a:rPr lang="tr-TR" dirty="0" smtClean="0"/>
              <a:t> (Düzelir canım </a:t>
            </a:r>
            <a:r>
              <a:rPr lang="tr-TR" dirty="0" err="1" smtClean="0"/>
              <a:t>boşver</a:t>
            </a:r>
            <a:r>
              <a:rPr lang="tr-TR" dirty="0" smtClean="0"/>
              <a:t> aldırma vb.)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tr-TR" dirty="0" smtClean="0"/>
              <a:t>    </a:t>
            </a:r>
            <a:r>
              <a:rPr lang="tr-TR" u="sng" dirty="0" smtClean="0"/>
              <a:t>Sonuç olarak sağlıklı iletişim kurabilmek için gerekenler </a:t>
            </a:r>
            <a:r>
              <a:rPr lang="tr-TR" dirty="0" smtClean="0"/>
              <a:t>;</a:t>
            </a:r>
          </a:p>
          <a:p>
            <a:pPr marL="514350" indent="-514350"/>
            <a:r>
              <a:rPr lang="tr-TR" dirty="0" smtClean="0"/>
              <a:t> Aktif dinleme</a:t>
            </a:r>
          </a:p>
          <a:p>
            <a:pPr marL="514350" indent="-514350"/>
            <a:r>
              <a:rPr lang="tr-TR" dirty="0" smtClean="0"/>
              <a:t> </a:t>
            </a:r>
            <a:r>
              <a:rPr lang="tr-TR" dirty="0" err="1" smtClean="0"/>
              <a:t>Empatik</a:t>
            </a:r>
            <a:r>
              <a:rPr lang="tr-TR" dirty="0" smtClean="0"/>
              <a:t> iletişim</a:t>
            </a:r>
          </a:p>
          <a:p>
            <a:pPr marL="514350" indent="-514350"/>
            <a:r>
              <a:rPr lang="tr-TR" dirty="0" smtClean="0"/>
              <a:t> Sözel tepkileri  yeterli beden dili, jest ve mimikler ile destekleme </a:t>
            </a:r>
          </a:p>
          <a:p>
            <a:pPr marL="514350" indent="-514350"/>
            <a:r>
              <a:rPr lang="tr-TR" dirty="0" smtClean="0"/>
              <a:t>İletişim engellerinden kaçınma</a:t>
            </a:r>
          </a:p>
          <a:p>
            <a:pPr marL="514350" indent="-51435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İLETİŞİMİN TEMEL ÖGELERİ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1. KAYNAK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Kişilerle paylaşacak fikir, duygu, istek, sorun, habere  sahip olan ve iletişim kurmak istediği kişi veya grupta davranış değişikliği oluşturmak için iletişim sürecini başlatan kişidir.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İLETİŞİMİN TEMEL ÖGELERİ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2. MESAJ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Mesaj duygu ve düşüncelerin kaynak tarafından kodlanarak sözlü, sözsüz ya da yazılı bir anlatımla alıcı kişiye ulaşmasını sağlayan sembollerdir.</a:t>
            </a:r>
          </a:p>
          <a:p>
            <a:pPr>
              <a:buNone/>
            </a:pPr>
            <a:r>
              <a:rPr lang="tr-TR" dirty="0" smtClean="0"/>
              <a:t>      Mesaj iletişim sürecinde alıcıya aktarılmak istenen içeriği barındırır ve kaynak ve hedef arasında gidip gelen anlamlardır.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İLETİŞİMİN TEMEL ÖGELERİ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3. KANAL </a:t>
            </a:r>
          </a:p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r>
              <a:rPr lang="tr-TR" dirty="0" smtClean="0"/>
              <a:t>       İletişim sürecinde kaynağın alıcıya gönderdiği mesajları taşıyan mesajların gönderildiği ve alındığı ortama kanal denir.</a:t>
            </a:r>
          </a:p>
          <a:p>
            <a:pPr>
              <a:buNone/>
            </a:pPr>
            <a:r>
              <a:rPr lang="tr-TR" dirty="0" smtClean="0"/>
              <a:t>      </a:t>
            </a:r>
          </a:p>
          <a:p>
            <a:pPr>
              <a:buNone/>
            </a:pPr>
            <a:r>
              <a:rPr lang="tr-TR" dirty="0" smtClean="0"/>
              <a:t>      Mesajların uygun bir kanalla alıcının duyu organlarına iletilmesi gerekir. Birden fazla duyu organına hitap eden kanal aracılığıyla iletilen mesajlar alıcı tarafından kolay doğru anlaşılır ve etkili olur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İLETİŞİMİN TEMEL ÖGELERİ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4. HEDEF (ALICI)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İletişim süresince hedef (alıcı) kaynağın gönderdiği mesajlara hedef olan kişi ya da kişilerdir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TÜRLERİ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285720" y="1500174"/>
            <a:ext cx="864399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sz="2400" dirty="0" smtClean="0"/>
              <a:t>1.KİŞİ İÇİ İLETİŞİM (İÇSEL İLETİŞİM) </a:t>
            </a:r>
          </a:p>
          <a:p>
            <a:endParaRPr lang="tr-TR" dirty="0" smtClean="0"/>
          </a:p>
          <a:p>
            <a:r>
              <a:rPr lang="tr-TR" dirty="0" smtClean="0"/>
              <a:t>İnsanın kendi içerisinde kurmuş olduğu iletişimdir.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sz="2400" dirty="0" smtClean="0"/>
              <a:t>2. KİŞİLERARASI İLETİŞİM </a:t>
            </a:r>
          </a:p>
          <a:p>
            <a:endParaRPr lang="tr-TR" dirty="0" smtClean="0"/>
          </a:p>
          <a:p>
            <a:r>
              <a:rPr lang="tr-TR" dirty="0" smtClean="0"/>
              <a:t>Kişilerarası iletişim, hedef ve kaynağını en az iki kişinin oluşturduğu duygu, düşünce ve bilgileri belirli yollarla birbirlerine aktarma ve yorumlama sürecidir.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TÜRLERİ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Kişilerarası iletişim sözlü ve sözsüz iletişim olmak üzere ikiye ayrılır: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1.Sözlü İletişim </a:t>
            </a:r>
          </a:p>
          <a:p>
            <a:pPr>
              <a:buNone/>
            </a:pPr>
            <a:r>
              <a:rPr lang="tr-TR" dirty="0" smtClean="0"/>
              <a:t>       Sözlü iletişim dil, dile özgü sesler ve sözcüklerden oluşan bir iletişim şeklidir.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98</TotalTime>
  <Words>1364</Words>
  <Application>Microsoft Office PowerPoint</Application>
  <PresentationFormat>Ekran Gösterisi (4:3)</PresentationFormat>
  <Paragraphs>186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8" baseType="lpstr">
      <vt:lpstr>Georgia</vt:lpstr>
      <vt:lpstr>Wingdings</vt:lpstr>
      <vt:lpstr>Wingdings 2</vt:lpstr>
      <vt:lpstr>Kent</vt:lpstr>
      <vt:lpstr>İLETİŞİM BECERİLERİ</vt:lpstr>
      <vt:lpstr>İLETİŞİM NEDİR?</vt:lpstr>
      <vt:lpstr>İLETİŞİMİN TEMEL ÖGELERİ</vt:lpstr>
      <vt:lpstr>İLETİŞİMİN TEMEL ÖGELERİ</vt:lpstr>
      <vt:lpstr>İLETİŞİMİN TEMEL ÖGELERİ</vt:lpstr>
      <vt:lpstr>İLETİŞİMİN TEMEL ÖGELERİ</vt:lpstr>
      <vt:lpstr>İLETİŞİMİN TEMEL ÖGELERİ</vt:lpstr>
      <vt:lpstr>İLETİŞİM TÜRLERİ</vt:lpstr>
      <vt:lpstr>İLETİŞİM TÜRLERİ</vt:lpstr>
      <vt:lpstr>İLETİŞİM TÜRLERİ</vt:lpstr>
      <vt:lpstr>İLETİŞİM TÜRLERİ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İLETİŞİM BECERİLERİ</vt:lpstr>
      <vt:lpstr>İLETİŞİM BECERİLERİ</vt:lpstr>
      <vt:lpstr>İLETİŞİM BECERİLERİ</vt:lpstr>
      <vt:lpstr>PowerPoint Sunusu</vt:lpstr>
      <vt:lpstr>PowerPoint Sunusu</vt:lpstr>
      <vt:lpstr>İLETİŞİM BECERİLERİ</vt:lpstr>
      <vt:lpstr>İLETİŞİM BECERİLERİ</vt:lpstr>
      <vt:lpstr>PowerPoint Sunusu</vt:lpstr>
      <vt:lpstr>8.Ben dili / Sen dili</vt:lpstr>
      <vt:lpstr>PowerPoint Sunusu</vt:lpstr>
      <vt:lpstr>İLETİŞİM BECERİLERİ</vt:lpstr>
      <vt:lpstr>YANLIŞ DİNLEME TÜRLERİ</vt:lpstr>
      <vt:lpstr>PowerPoint Sunusu</vt:lpstr>
      <vt:lpstr>PowerPoint Sunusu</vt:lpstr>
      <vt:lpstr>İLETİŞİM ENGELLERİ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İLETİŞİM BECERİLERİ</dc:title>
  <dc:creator>Acer</dc:creator>
  <cp:lastModifiedBy>BT1</cp:lastModifiedBy>
  <cp:revision>25</cp:revision>
  <dcterms:created xsi:type="dcterms:W3CDTF">2021-01-02T19:14:37Z</dcterms:created>
  <dcterms:modified xsi:type="dcterms:W3CDTF">2023-03-31T09:23:37Z</dcterms:modified>
</cp:coreProperties>
</file>