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sldIdLst>
    <p:sldId id="256" r:id="rId2"/>
    <p:sldId id="257" r:id="rId3"/>
    <p:sldId id="317" r:id="rId4"/>
    <p:sldId id="316" r:id="rId5"/>
    <p:sldId id="315" r:id="rId6"/>
    <p:sldId id="314" r:id="rId7"/>
    <p:sldId id="313" r:id="rId8"/>
    <p:sldId id="321" r:id="rId9"/>
    <p:sldId id="312" r:id="rId10"/>
    <p:sldId id="322" r:id="rId11"/>
    <p:sldId id="311" r:id="rId12"/>
    <p:sldId id="323" r:id="rId13"/>
    <p:sldId id="310" r:id="rId14"/>
    <p:sldId id="309" r:id="rId15"/>
    <p:sldId id="308" r:id="rId16"/>
    <p:sldId id="307" r:id="rId17"/>
    <p:sldId id="320" r:id="rId18"/>
    <p:sldId id="306" r:id="rId19"/>
    <p:sldId id="305" r:id="rId20"/>
    <p:sldId id="304" r:id="rId21"/>
    <p:sldId id="303" r:id="rId22"/>
    <p:sldId id="302" r:id="rId23"/>
    <p:sldId id="301" r:id="rId24"/>
    <p:sldId id="300" r:id="rId25"/>
    <p:sldId id="299" r:id="rId26"/>
    <p:sldId id="298" r:id="rId27"/>
    <p:sldId id="297" r:id="rId28"/>
    <p:sldId id="318" r:id="rId29"/>
    <p:sldId id="319" r:id="rId30"/>
    <p:sldId id="296" r:id="rId31"/>
    <p:sldId id="295" r:id="rId32"/>
    <p:sldId id="293" r:id="rId33"/>
    <p:sldId id="292" r:id="rId34"/>
    <p:sldId id="291" r:id="rId35"/>
    <p:sldId id="290" r:id="rId36"/>
    <p:sldId id="289" r:id="rId37"/>
    <p:sldId id="288" r:id="rId38"/>
    <p:sldId id="287" r:id="rId39"/>
    <p:sldId id="286" r:id="rId40"/>
    <p:sldId id="283" r:id="rId41"/>
    <p:sldId id="282" r:id="rId42"/>
    <p:sldId id="281" r:id="rId43"/>
    <p:sldId id="280" r:id="rId44"/>
    <p:sldId id="324" r:id="rId45"/>
    <p:sldId id="334" r:id="rId46"/>
    <p:sldId id="333" r:id="rId47"/>
    <p:sldId id="332" r:id="rId48"/>
    <p:sldId id="331" r:id="rId49"/>
    <p:sldId id="330" r:id="rId50"/>
    <p:sldId id="329" r:id="rId51"/>
    <p:sldId id="328" r:id="rId52"/>
    <p:sldId id="327" r:id="rId53"/>
    <p:sldId id="326" r:id="rId54"/>
    <p:sldId id="325" r:id="rId55"/>
    <p:sldId id="335" r:id="rId56"/>
    <p:sldId id="336" r:id="rId57"/>
    <p:sldId id="337" r:id="rId5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3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22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35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9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456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804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791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4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92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3220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976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95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2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732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73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AE993-2A15-4B00-B2A4-4CF42C8F83C4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F27071-5946-4868-97B3-D1316419C1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91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41696" y="1446663"/>
            <a:ext cx="8291364" cy="2549582"/>
          </a:xfrm>
        </p:spPr>
        <p:txBody>
          <a:bodyPr/>
          <a:lstStyle/>
          <a:p>
            <a:pPr algn="l"/>
            <a:r>
              <a:rPr lang="tr-T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VERİMLİ DERS ÇALIŞMA </a:t>
            </a:r>
            <a:br>
              <a:rPr lang="tr-T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VE </a:t>
            </a:r>
            <a:br>
              <a:rPr lang="tr-T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OKUL BAŞARISI</a:t>
            </a:r>
            <a:endParaRPr lang="tr-TR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/>
          <a:lstStyle/>
          <a:p>
            <a:r>
              <a:rPr lang="tr-TR" sz="3200" dirty="0"/>
              <a:t>* Sınav kaygısının yüksek olması,</a:t>
            </a:r>
          </a:p>
          <a:p>
            <a:endParaRPr lang="tr-TR" sz="3200" dirty="0"/>
          </a:p>
          <a:p>
            <a:r>
              <a:rPr lang="tr-TR" sz="3200" dirty="0"/>
              <a:t>*Ders çalışma alışkanlıklarının (zamanı iyi planlama ve kullanma, öğrenme motivasyonu vb.) yanlış veya yetersiz olması,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77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307" y="464025"/>
            <a:ext cx="9014695" cy="557733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Geçmişte aynı dersten başarısız olma veya o ders, konuyla tanışık olmama nedeniyle "Nasıl olsa başarısız olacağım" önyargısıyla çocuğun yeterince çalışmaması,</a:t>
            </a:r>
          </a:p>
          <a:p>
            <a:pPr marL="0" indent="0">
              <a:buNone/>
            </a:pPr>
            <a:endParaRPr lang="tr-TR" sz="3200" dirty="0" smtClean="0"/>
          </a:p>
          <a:p>
            <a:r>
              <a:rPr lang="tr-TR" sz="3200" dirty="0" smtClean="0"/>
              <a:t> Görme, işitme kaybı, bulaşıcı hastalıklar gibi nedenler, </a:t>
            </a:r>
            <a:br>
              <a:rPr lang="tr-TR" sz="3200" dirty="0" smtClean="0"/>
            </a:br>
            <a:r>
              <a:rPr lang="tr-TR" sz="3200" dirty="0" smtClean="0"/>
              <a:t>	</a:t>
            </a:r>
          </a:p>
          <a:p>
            <a:r>
              <a:rPr lang="tr-TR" sz="3200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1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955343"/>
            <a:ext cx="8596668" cy="5086019"/>
          </a:xfrm>
        </p:spPr>
        <p:txBody>
          <a:bodyPr/>
          <a:lstStyle/>
          <a:p>
            <a:r>
              <a:rPr lang="tr-TR" sz="2800" dirty="0"/>
              <a:t>Okul olgunluğuna sahip olmama, aşırı hareketlilik, yerinde duramama ve hareketlerde kararsızlık gibi durumlar,</a:t>
            </a:r>
          </a:p>
          <a:p>
            <a:endParaRPr lang="tr-TR" sz="2800" dirty="0"/>
          </a:p>
          <a:p>
            <a:r>
              <a:rPr lang="tr-TR" sz="2800" dirty="0"/>
              <a:t>	 Gencin anne babasına karşı duyduğu, ancak doğrudan ifade edemediği kızgınlığı nedeniyle başarısız olarak bu yolla anne babasından intikam almaya çalışması.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27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8152" y="211085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sz="6700" dirty="0" smtClean="0">
                <a:solidFill>
                  <a:schemeClr val="tx1"/>
                </a:solidFill>
              </a:rPr>
              <a:t>AİLEYE BAĞLI NEDENLER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2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785" y="709685"/>
            <a:ext cx="8878217" cy="533167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* Ailedeki birey sayısının fazla olması</a:t>
            </a:r>
          </a:p>
          <a:p>
            <a:r>
              <a:rPr lang="tr-TR" sz="2800" dirty="0" smtClean="0"/>
              <a:t>	* Anne babanın arasında sağlıklı bir iletişimin olmaması,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*Huzursuz ve kaygı verici bir ev ortamı</a:t>
            </a:r>
            <a:r>
              <a:rPr lang="tr-TR" sz="2800" dirty="0"/>
              <a:t> </a:t>
            </a:r>
            <a:r>
              <a:rPr lang="tr-TR" sz="2800" dirty="0" smtClean="0"/>
              <a:t>olması</a:t>
            </a:r>
          </a:p>
          <a:p>
            <a:r>
              <a:rPr lang="tr-TR" sz="2800" dirty="0" smtClean="0"/>
              <a:t>	* Anne babanın, kendi hayatlarındaki sıkıntılarından dolayı sinirli ve sabırsız olması</a:t>
            </a:r>
          </a:p>
          <a:p>
            <a:r>
              <a:rPr lang="tr-TR" sz="2800" dirty="0" smtClean="0"/>
              <a:t>	* Çocuğu sürekli eleştirme, olumlu davranışlarından çok olumsuzları görülmesi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95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1319" y="518615"/>
            <a:ext cx="8782683" cy="5522747"/>
          </a:xfrm>
        </p:spPr>
        <p:txBody>
          <a:bodyPr/>
          <a:lstStyle/>
          <a:p>
            <a:r>
              <a:rPr lang="tr-TR" sz="2800" dirty="0" smtClean="0"/>
              <a:t> * Çocuk üzerine gerçekçi olmayan beklentiler,</a:t>
            </a:r>
          </a:p>
          <a:p>
            <a:endParaRPr lang="tr-TR" sz="2800" dirty="0" smtClean="0"/>
          </a:p>
          <a:p>
            <a:r>
              <a:rPr lang="tr-TR" sz="2800" dirty="0" smtClean="0"/>
              <a:t>	*Çocuğa güven duymama, </a:t>
            </a:r>
          </a:p>
          <a:p>
            <a:endParaRPr lang="tr-TR" sz="2800" dirty="0" smtClean="0"/>
          </a:p>
          <a:p>
            <a:r>
              <a:rPr lang="tr-TR" sz="2800" dirty="0" smtClean="0"/>
              <a:t>	* Anne babanın zamanı etkili kullanma, okuma, sorumluluklarını yerine getirme konularında olumsuz model olması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(</a:t>
            </a:r>
            <a:r>
              <a:rPr lang="tr-TR" sz="2800" dirty="0" err="1" smtClean="0"/>
              <a:t>Örn</a:t>
            </a:r>
            <a:r>
              <a:rPr lang="tr-TR" sz="2800" dirty="0" smtClean="0"/>
              <a:t>. Bir taraftan çocuğun çok fazla televizyon izlemesine, gezmesine kızarken diğer taraftan zamanlarını hep bu şekilde geçirmeleri.)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9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5910" y="900753"/>
            <a:ext cx="8728092" cy="514061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* Ödül verme yöntemini doğru kullanamayarak çocuğun, başarıyı başlı başına bir ödül olarak görmesinin engellenmelidir.</a:t>
            </a:r>
          </a:p>
          <a:p>
            <a:r>
              <a:rPr lang="tr-TR" sz="2800" dirty="0" smtClean="0"/>
              <a:t>Manevi ödül ön planda olmalı</a:t>
            </a:r>
          </a:p>
          <a:p>
            <a:r>
              <a:rPr lang="tr-TR" sz="2800" dirty="0" smtClean="0"/>
              <a:t>Övgü ve takdir kişiliğe yönelik değil(çok </a:t>
            </a:r>
            <a:r>
              <a:rPr lang="tr-TR" sz="2800" dirty="0"/>
              <a:t>akıllısın) ,  </a:t>
            </a:r>
            <a:r>
              <a:rPr lang="tr-TR" sz="2800" dirty="0" smtClean="0"/>
              <a:t>davranışa yönelik (iyi çalışıyorsun)olmalı.</a:t>
            </a:r>
          </a:p>
          <a:p>
            <a:r>
              <a:rPr lang="tr-TR" sz="2800" dirty="0"/>
              <a:t>O</a:t>
            </a:r>
            <a:r>
              <a:rPr lang="tr-TR" sz="2800" dirty="0" smtClean="0"/>
              <a:t>lumlu davranışının sonucunun en iyi ödül olduğu fark ettirilmeli, çok sık maddi ödüle baş vurulmamalı.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4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4024" y="682389"/>
            <a:ext cx="8809978" cy="5358974"/>
          </a:xfrm>
        </p:spPr>
        <p:txBody>
          <a:bodyPr>
            <a:normAutofit/>
          </a:bodyPr>
          <a:lstStyle/>
          <a:p>
            <a:r>
              <a:rPr lang="tr-TR" sz="3200" dirty="0"/>
              <a:t>Çocuğun ders çalışmaktan başka ihtiyacı yokmuş gibi davranarak aslında gelişimi için gerekli olan </a:t>
            </a:r>
            <a:endParaRPr lang="tr-TR" sz="3200" dirty="0" smtClean="0"/>
          </a:p>
          <a:p>
            <a:r>
              <a:rPr lang="tr-TR" sz="3200" dirty="0"/>
              <a:t> A</a:t>
            </a:r>
            <a:r>
              <a:rPr lang="tr-TR" sz="3200" dirty="0" smtClean="0"/>
              <a:t>rkadaşlarıyla </a:t>
            </a:r>
            <a:r>
              <a:rPr lang="tr-TR" sz="3200" dirty="0"/>
              <a:t>oyun </a:t>
            </a:r>
            <a:r>
              <a:rPr lang="tr-TR" sz="3200" dirty="0" smtClean="0"/>
              <a:t>oynama</a:t>
            </a:r>
          </a:p>
          <a:p>
            <a:r>
              <a:rPr lang="tr-TR" sz="3200" dirty="0" smtClean="0"/>
              <a:t> Sportif </a:t>
            </a:r>
            <a:r>
              <a:rPr lang="tr-TR" sz="3200" dirty="0"/>
              <a:t>faaliyetlere katılma, </a:t>
            </a:r>
            <a:endParaRPr lang="tr-TR" sz="3200" dirty="0" smtClean="0"/>
          </a:p>
          <a:p>
            <a:r>
              <a:rPr lang="tr-TR" sz="3200" dirty="0" smtClean="0"/>
              <a:t> Resim yapma</a:t>
            </a:r>
          </a:p>
          <a:p>
            <a:r>
              <a:rPr lang="tr-TR" sz="3200" dirty="0" smtClean="0"/>
              <a:t> Müzik dinleme</a:t>
            </a:r>
          </a:p>
          <a:p>
            <a:pPr marL="0" indent="0">
              <a:buNone/>
            </a:pPr>
            <a:r>
              <a:rPr lang="tr-TR" sz="3200" dirty="0" smtClean="0"/>
              <a:t>gibi </a:t>
            </a:r>
            <a:r>
              <a:rPr lang="tr-TR" sz="3200" dirty="0"/>
              <a:t>etkinliklerin anne baba tarafından gereksiz görülmesi hatta çocuğa bunları gerçekleştirmesi için izin </a:t>
            </a:r>
            <a:r>
              <a:rPr lang="tr-TR" sz="3200" dirty="0" smtClean="0"/>
              <a:t>verilmemesi yanlış bir yaklaşımdır.</a:t>
            </a:r>
            <a:endParaRPr lang="tr-TR" sz="3200" dirty="0"/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1668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206" y="805219"/>
            <a:ext cx="8700796" cy="5236144"/>
          </a:xfrm>
        </p:spPr>
        <p:txBody>
          <a:bodyPr>
            <a:normAutofit/>
          </a:bodyPr>
          <a:lstStyle/>
          <a:p>
            <a:r>
              <a:rPr lang="tr-TR" dirty="0" smtClean="0"/>
              <a:t>	</a:t>
            </a:r>
            <a:r>
              <a:rPr lang="tr-TR" sz="2800" dirty="0" smtClean="0"/>
              <a:t>* Yanlış anne-baba tutumları (Aşırı baskıcı, aşırı ilgili, aşırı ilgisiz</a:t>
            </a:r>
            <a:r>
              <a:rPr lang="tr-TR" sz="2800" dirty="0"/>
              <a:t>.</a:t>
            </a:r>
            <a:r>
              <a:rPr lang="tr-TR" sz="2800" dirty="0" smtClean="0"/>
              <a:t>)</a:t>
            </a:r>
          </a:p>
          <a:p>
            <a:endParaRPr lang="tr-TR" sz="2800" dirty="0" smtClean="0"/>
          </a:p>
          <a:p>
            <a:r>
              <a:rPr lang="tr-TR" sz="2800" dirty="0" smtClean="0"/>
              <a:t>	* Ailedeki ekonomik yetersizlik nedeniyle çocuğun bir işte çalışmak zorunda olması, </a:t>
            </a:r>
          </a:p>
          <a:p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	* Aile bireylerinden birinin hastalanması veya ölmesi, ana babanın ayrılması, yeni kardeşin doğması gibi değişiklikler</a:t>
            </a:r>
            <a:r>
              <a:rPr lang="tr-TR" sz="2800" dirty="0"/>
              <a:t>.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128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4024" y="696037"/>
            <a:ext cx="8809978" cy="5345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	* Çocuğun küçüklükten itibaren sorumluluk almaya ve başladığı işi bitirmeye alıştırılmaması 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</a:t>
            </a:r>
          </a:p>
          <a:p>
            <a:pPr marL="0" indent="0">
              <a:buNone/>
            </a:pPr>
            <a:r>
              <a:rPr lang="tr-TR" sz="2800" dirty="0" smtClean="0"/>
              <a:t>	* TV, bilgisayar  gibi teknolojik olanakların kullanımına sınır getirilmemesi</a:t>
            </a:r>
          </a:p>
          <a:p>
            <a:pPr marL="0" indent="0">
              <a:buNone/>
            </a:pPr>
            <a:r>
              <a:rPr lang="tr-TR" sz="2800" dirty="0" smtClean="0"/>
              <a:t>  </a:t>
            </a:r>
          </a:p>
          <a:p>
            <a:pPr marL="0" indent="0">
              <a:buNone/>
            </a:pPr>
            <a:r>
              <a:rPr lang="tr-TR" sz="2800" dirty="0" smtClean="0"/>
              <a:t>	* Evde çocuğun kendine ait bir çalışma mekanının (oda, masa, bunlar mümkün değilse en azından bir köşe) olmaması öğrencinin ders çalışmasını engeller.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3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8740" y="504967"/>
            <a:ext cx="8605262" cy="5536395"/>
          </a:xfrm>
        </p:spPr>
        <p:txBody>
          <a:bodyPr/>
          <a:lstStyle/>
          <a:p>
            <a:pPr marL="0" indent="0">
              <a:buNone/>
            </a:pPr>
            <a:r>
              <a:rPr lang="tr-TR" sz="4000" dirty="0" smtClean="0"/>
              <a:t>OKUL BAŞARISI NEDİR?</a:t>
            </a:r>
          </a:p>
          <a:p>
            <a:endParaRPr lang="tr-TR" sz="2800" dirty="0" smtClean="0"/>
          </a:p>
          <a:p>
            <a:r>
              <a:rPr lang="tr-TR" sz="2800" dirty="0" smtClean="0"/>
              <a:t>	Okul başarısı öğrencinin bulunduğu okul, sınıf ve derse göre belirlenmiş sonuçlara ulaşmada göstermiş olduğu ilerlemedir. 	</a:t>
            </a:r>
          </a:p>
          <a:p>
            <a:r>
              <a:rPr lang="tr-TR" sz="2800" dirty="0" smtClean="0"/>
              <a:t>	Ancak çağdaş anlamda başarı kavramı akademik başarı ile sınırlandırılmamakta; bilgi ve beceri gibi bilişsel davranışlar kadar;  ilgiler, kişilik özellikleri ve tutumlar gibi bilişsel olmayan davranışları da içermektedir.</a:t>
            </a:r>
            <a:br>
              <a:rPr lang="tr-TR" sz="2800" dirty="0" smtClean="0"/>
            </a:b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1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DERSLERİNDE DAHA BAŞARILI OLMASI İÇİN DESTEK OLABİLMEK İÇİN ;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964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0376" y="805219"/>
            <a:ext cx="8823626" cy="5236144"/>
          </a:xfrm>
        </p:spPr>
        <p:txBody>
          <a:bodyPr/>
          <a:lstStyle/>
          <a:p>
            <a:r>
              <a:rPr lang="tr-TR" sz="2800" dirty="0" smtClean="0"/>
              <a:t>Çocuğa küçük yaşlardan itibaren sorumluluk bilinci kazandırmak gerekir.</a:t>
            </a:r>
          </a:p>
          <a:p>
            <a:endParaRPr lang="tr-TR" sz="2800" dirty="0" smtClean="0"/>
          </a:p>
          <a:p>
            <a:r>
              <a:rPr lang="tr-TR" sz="2800" dirty="0" smtClean="0"/>
              <a:t> Bunun için çocuğa kendi kendini yönetme fırsatı verilmeli, onu davranışlarının sonuçlarıyla baş başa bırakmalıdır. </a:t>
            </a:r>
          </a:p>
          <a:p>
            <a:endParaRPr lang="tr-TR" sz="2800" dirty="0" smtClean="0"/>
          </a:p>
          <a:p>
            <a:r>
              <a:rPr lang="tr-TR" sz="2800" dirty="0" smtClean="0"/>
              <a:t>Yaşına, yeteneğine ve cinsiyetine uygun görevler vererek güven duygusunun pekiştirilmesine çalışılmalıdır.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1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1320" y="1555845"/>
            <a:ext cx="8878217" cy="5058723"/>
          </a:xfrm>
        </p:spPr>
        <p:txBody>
          <a:bodyPr/>
          <a:lstStyle/>
          <a:p>
            <a:r>
              <a:rPr lang="tr-TR" sz="3200" dirty="0" smtClean="0"/>
              <a:t> Anne-baba, çocuğuna kazandırmak istediği davranışla ilgili ona  iyi bir ‘Model’ olmalıdır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83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Çocuğun ders çalışması için evde; ısı, ışık bakımından yeterli, gürültüsüz, çocuğu ders çalışmaya motive edecek uygun bir ortam hazırlanmalıdır.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358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Çocuk ders çalıştığı sürece, onun dikkatini dağıtacak başka işler yapması istenmemelidir.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696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Çocuğun düzenli yemek yemesine ve uykusunu almasına özen gösterilmelidir.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5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Çocuğa sürekli ders çalışması için baskı yapılmamalı;  resim, müzik ve spor gibi diğer sosyal faaliyetlere de yönlendirilmelidir.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7849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773" y="668741"/>
            <a:ext cx="9110229" cy="5372622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endParaRPr lang="tr-TR" sz="2800" dirty="0"/>
          </a:p>
          <a:p>
            <a:endParaRPr lang="tr-TR" sz="2800" dirty="0" smtClean="0"/>
          </a:p>
          <a:p>
            <a:r>
              <a:rPr lang="tr-TR" sz="2800" dirty="0" smtClean="0"/>
              <a:t>Çocuk ders çalışırken ya da sınava hazırlandığı sırada, onun çalışma isteğini artırmak ve onu çalışmaya teşvik etmek için olsa bile  kaygı yükseltici yaklaşımlardan kaçınılmalıdır. </a:t>
            </a:r>
          </a:p>
        </p:txBody>
      </p:sp>
    </p:spTree>
    <p:extLst>
      <p:ext uri="{BB962C8B-B14F-4D97-AF65-F5344CB8AC3E}">
        <p14:creationId xmlns:p14="http://schemas.microsoft.com/office/powerpoint/2010/main" val="6425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“Bu kadar çalışmayla üniversite kazanamazsın...”,</a:t>
            </a:r>
          </a:p>
          <a:p>
            <a:r>
              <a:rPr lang="tr-TR" sz="2800" dirty="0"/>
              <a:t> “Bu kafayla gidersen sınıfta kalırsın...” gibi ifadeler çocuğun daha çok çalışmasını sağlayamayacak, aksine onun kendine olan güvenini azaltacaktır.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7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Bunun sonunda ortaya çıkan kaygı, başarıyı olumsuz yönde etkileyen kaygıdır ve çocuk için bununla başa çıkmak oldukça zor olacaktır.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848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081" y="914401"/>
            <a:ext cx="8850921" cy="5126962"/>
          </a:xfrm>
        </p:spPr>
        <p:txBody>
          <a:bodyPr/>
          <a:lstStyle/>
          <a:p>
            <a:pPr marL="0" indent="0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OKUL BAŞARISIZLIĞI NEDİR?</a:t>
            </a:r>
          </a:p>
          <a:p>
            <a:r>
              <a:rPr lang="tr-TR" sz="2800" dirty="0" smtClean="0"/>
              <a:t>Başarısızlık kavramı ise daha çok  gencin uzun süreli, neredeyse her dersten, gelişim düzeyinin ve yeteneklerinin altında başarı göstermesi ve bu başarısızlığı bir türlü telafi edememesi durumu olarak kabul edilmektedir.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811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Çocuğun olumlu yönlerini görüp, onlar üzerinde durulmalıdır. </a:t>
            </a:r>
          </a:p>
          <a:p>
            <a:r>
              <a:rPr lang="tr-TR" sz="2800" dirty="0" smtClean="0"/>
              <a:t>Olumlu yönlerin desteklenmesi, çocuğun pek çok alanda kendine güven duymasını sağlayacaktır.</a:t>
            </a:r>
          </a:p>
          <a:p>
            <a:r>
              <a:rPr lang="tr-TR" sz="2800" dirty="0" smtClean="0"/>
              <a:t> Onu takdir etmek </a:t>
            </a:r>
            <a:endParaRPr lang="tr-TR" sz="2800" dirty="0"/>
          </a:p>
          <a:p>
            <a:r>
              <a:rPr lang="tr-TR" sz="2800" dirty="0" smtClean="0"/>
              <a:t> Yapamadıklarını değil, iyi yaptıklarını vurgulamak  daha yararlıdır.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Okul başarısı ile okuma alışkanlığı arasında önemli bir ilişki vardır. </a:t>
            </a:r>
          </a:p>
          <a:p>
            <a:r>
              <a:rPr lang="tr-TR" sz="2800" dirty="0" smtClean="0"/>
              <a:t>Okuma alışkanlığının, küçük yaşlardan itibaren kazandırılması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39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Gerçekçi ve ulaşılabilir hedefler oluşturmasına yardımcı olunmalıdır.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39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9558" y="750627"/>
            <a:ext cx="8714444" cy="5290735"/>
          </a:xfrm>
        </p:spPr>
        <p:txBody>
          <a:bodyPr/>
          <a:lstStyle/>
          <a:p>
            <a:r>
              <a:rPr lang="tr-TR" sz="2400" dirty="0" smtClean="0"/>
              <a:t>Hedef belirlemelerine yardımcı olurken, mesleklerle ilgili seçenek sunarken öncelikle gencin </a:t>
            </a:r>
            <a:r>
              <a:rPr lang="tr-TR" sz="2400" b="1" u="sng" dirty="0" smtClean="0"/>
              <a:t>ilgi ve yetenekleri </a:t>
            </a:r>
            <a:r>
              <a:rPr lang="tr-TR" sz="2400" dirty="0" smtClean="0"/>
              <a:t>göz önünde bulundurulmalı, bunun yanı sıra mesleğin çalışma koşulları, kariyer olanakları da araştırılmalıdır. </a:t>
            </a:r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Ancak doğrudan “şu meslekte eğitim almalısın” gibi yönlendirmelerden kaçınmak gerekir. Bu konuda öğretmenlerin de yardımı alınarak birlikte çözümler üretilmelidir.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83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Zamanı planlama ve verimli çalışma  konusunda yardımcı olunmalıdır.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940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956" y="464024"/>
            <a:ext cx="9362364" cy="6168787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/>
              <a:t>Ders çalışmak ve diğer işler için mutlaka önceden zaman belirlenmelidir.</a:t>
            </a:r>
          </a:p>
          <a:p>
            <a:pPr marL="0" indent="0">
              <a:buNone/>
            </a:pPr>
            <a:r>
              <a:rPr lang="tr-TR" sz="3200" dirty="0" smtClean="0"/>
              <a:t> </a:t>
            </a:r>
          </a:p>
          <a:p>
            <a:endParaRPr lang="tr-TR" sz="3200" dirty="0" smtClean="0"/>
          </a:p>
          <a:p>
            <a:r>
              <a:rPr lang="tr-TR" sz="3200" dirty="0" smtClean="0"/>
              <a:t>Çalışma, öğrencinin kendisini fiziksel ve duygusal olarak en iyi hissettiği zaman dilimlerinde yapılmalıdır. </a:t>
            </a:r>
          </a:p>
          <a:p>
            <a:endParaRPr lang="tr-TR" sz="3200" dirty="0" smtClean="0"/>
          </a:p>
          <a:p>
            <a:endParaRPr lang="tr-TR" sz="3200" dirty="0"/>
          </a:p>
          <a:p>
            <a:r>
              <a:rPr lang="tr-TR" sz="3200" dirty="0" smtClean="0"/>
              <a:t> Ders çalışmaya başlanılmadan önce öğrenci dinlenmiş ve bedensel ihtiyaçlarını karşılamış olmalıdır.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03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785" y="436729"/>
            <a:ext cx="8878217" cy="5604634"/>
          </a:xfrm>
        </p:spPr>
        <p:txBody>
          <a:bodyPr/>
          <a:lstStyle/>
          <a:p>
            <a:r>
              <a:rPr lang="tr-TR" sz="2800" dirty="0" smtClean="0"/>
              <a:t>Derse başlanılmadan önce ders ile ilgili araç ve gereçler temin edilmelidir.</a:t>
            </a:r>
          </a:p>
          <a:p>
            <a:endParaRPr lang="tr-TR" sz="2800" dirty="0" smtClean="0"/>
          </a:p>
          <a:p>
            <a:r>
              <a:rPr lang="tr-TR" sz="2800" dirty="0" smtClean="0"/>
              <a:t>Çalışma saatlerinin aynı olmasına dikkat edilmelidir.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Çalışmada günlük tekrarlara ve ertesi günün derslerine hazırlanmaya zaman ayrılmalıdır.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Özellikle üniversite sınavına yönelik derslerde bol test çözmeye yer verilmelidir.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9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46" y="245661"/>
            <a:ext cx="8946456" cy="5795702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sz="2400" dirty="0" smtClean="0"/>
              <a:t>Ders çalışılırken kesinlikle bir şey yenilip-içilmemelidir.</a:t>
            </a:r>
          </a:p>
          <a:p>
            <a:endParaRPr lang="tr-TR" sz="2400" dirty="0" smtClean="0"/>
          </a:p>
          <a:p>
            <a:r>
              <a:rPr lang="tr-TR" sz="2400" dirty="0" smtClean="0"/>
              <a:t>Çalışma süresi öğrencinin yaş ve sınıf düzeyine göre düzenlenmelidir. (40 dakika çalışma, 10 dakika tekrar, 10 dakika mola önerilen süredir.)</a:t>
            </a:r>
          </a:p>
          <a:p>
            <a:endParaRPr lang="tr-TR" sz="2400" dirty="0" smtClean="0"/>
          </a:p>
          <a:p>
            <a:r>
              <a:rPr lang="tr-TR" sz="2400" dirty="0" smtClean="0"/>
              <a:t>TV izleme ve bilgisayar konularına kısıtlama getirilmeli,  bunlar için ayrılacak saatlere birlikte karar verilmelidir.  </a:t>
            </a:r>
          </a:p>
          <a:p>
            <a:endParaRPr lang="tr-TR" sz="2400" dirty="0"/>
          </a:p>
          <a:p>
            <a:r>
              <a:rPr lang="tr-TR" sz="2400" dirty="0" smtClean="0"/>
              <a:t>(Bilgisayar mümkünse oturma odasında olsun.)</a:t>
            </a:r>
          </a:p>
          <a:p>
            <a:endParaRPr lang="tr-TR" sz="2400" dirty="0" smtClean="0"/>
          </a:p>
          <a:p>
            <a:r>
              <a:rPr lang="tr-TR" sz="2400" dirty="0" smtClean="0"/>
              <a:t>Evin sessiz ve sakin olmasına özen gösterilmelidir.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8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Küçük başarıları gözden kaçırılmamalı, başarısızlığından dolayı eleştirmemelidir. 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90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764275"/>
            <a:ext cx="8596668" cy="5277087"/>
          </a:xfrm>
        </p:spPr>
        <p:txBody>
          <a:bodyPr/>
          <a:lstStyle/>
          <a:p>
            <a:r>
              <a:rPr lang="tr-TR" sz="2800" dirty="0" smtClean="0"/>
              <a:t>Çocuk eleştirilecek bir davranışta bulunduğunda yapılan eleştiri yıkıcı ve kişiliğe yönelik değil, yapıcı ve davranışa yönelik) olmalıdır. </a:t>
            </a:r>
          </a:p>
          <a:p>
            <a:pPr marL="0" indent="0">
              <a:buNone/>
            </a:pP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(</a:t>
            </a:r>
            <a:r>
              <a:rPr lang="tr-TR" sz="2800" dirty="0" err="1" smtClean="0"/>
              <a:t>Örn</a:t>
            </a:r>
            <a:r>
              <a:rPr lang="tr-TR" sz="2800" dirty="0" smtClean="0"/>
              <a:t>.»Tembelsin» kişiliğe, «Çalışmıyorsun» davranışa yöneliktir.)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9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chemeClr val="tx1"/>
                </a:solidFill>
              </a:rPr>
              <a:t>OKUL BAŞARISINI ETKİLEYEN FAKTÖRLER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4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Çocuğu sevmek, ona bolca ve pahalı oyuncak, giysi almak, para vermek değil; onunla ortak faaliyetleri paylaşmak, ona zaman ayırmak, onunla oyun oynamaktır.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907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Yaşları ne olursa olsun, onları DİNLEMEK GEREKİR.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Dinlemek, korumanın en etkili yoludur.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1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655093"/>
            <a:ext cx="8596668" cy="5386269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Suçlamadan, yargılamadan, sürekli öğüt vermeden dinlemek, her sorununu anlatmasını sağlar.</a:t>
            </a:r>
          </a:p>
          <a:p>
            <a:pPr marL="0" indent="0">
              <a:buNone/>
            </a:pP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Dinlendiğini gören çocuk kabul edildiğini, dolayısıyla sevildiğini düşünür.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Göz kontağı kurarak, gülümseyerek dinlenen çocuk,  “kişiliğine saygı duyulduğunu” düşünerek iletişimini sürdürür.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85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5661" y="1719619"/>
            <a:ext cx="9028342" cy="4321744"/>
          </a:xfrm>
        </p:spPr>
        <p:txBody>
          <a:bodyPr>
            <a:normAutofit/>
          </a:bodyPr>
          <a:lstStyle/>
          <a:p>
            <a:r>
              <a:rPr lang="tr-TR" sz="3200" dirty="0" smtClean="0"/>
              <a:t> Çocuk hiçbir zaman kardeşleri, yaşıtı olan 	akraba   çocukları ve başarılı olan arkadaşlarıyla kıyaslanmamalıdır.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858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2051" y="1919785"/>
            <a:ext cx="8596668" cy="13208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İLETİŞİM ENGELLERİ 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20258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</a:t>
            </a:r>
            <a:r>
              <a:rPr lang="tr-TR" dirty="0" smtClean="0"/>
              <a:t>mretme</a:t>
            </a:r>
            <a:r>
              <a:rPr lang="tr-TR" dirty="0"/>
              <a:t>, yönetme: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" </a:t>
            </a:r>
            <a:r>
              <a:rPr lang="tr-TR" sz="2800" dirty="0"/>
              <a:t>yapman gerekir , .yapacaksın , yapmak zorundasın "</a:t>
            </a:r>
          </a:p>
          <a:p>
            <a:r>
              <a:rPr lang="tr-TR" sz="2800" dirty="0"/>
              <a:t>korku </a:t>
            </a:r>
            <a:r>
              <a:rPr lang="tr-TR" sz="2800" dirty="0" smtClean="0"/>
              <a:t>ya da direnç </a:t>
            </a:r>
            <a:r>
              <a:rPr lang="tr-TR" sz="2800" dirty="0"/>
              <a:t>yaratabilir.</a:t>
            </a:r>
          </a:p>
          <a:p>
            <a:r>
              <a:rPr lang="tr-TR" sz="2800" dirty="0"/>
              <a:t>isyankar davranışa yol açabilir.</a:t>
            </a:r>
          </a:p>
          <a:p>
            <a:r>
              <a:rPr lang="tr-TR" sz="2800" dirty="0"/>
              <a:t>söylenenlerin tersini denemeye yol açabilir.</a:t>
            </a:r>
          </a:p>
        </p:txBody>
      </p:sp>
    </p:spTree>
    <p:extLst>
      <p:ext uri="{BB962C8B-B14F-4D97-AF65-F5344CB8AC3E}">
        <p14:creationId xmlns:p14="http://schemas.microsoft.com/office/powerpoint/2010/main" val="23642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2) </a:t>
            </a:r>
            <a:r>
              <a:rPr lang="tr-TR" dirty="0" smtClean="0"/>
              <a:t>U</a:t>
            </a:r>
            <a:r>
              <a:rPr lang="fi-FI" dirty="0" smtClean="0"/>
              <a:t>yarma </a:t>
            </a:r>
            <a:r>
              <a:rPr lang="fi-FI" dirty="0"/>
              <a:t>tehdit etme ( göz dağı )</a:t>
            </a:r>
            <a:br>
              <a:rPr lang="fi-FI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" </a:t>
            </a:r>
            <a:r>
              <a:rPr lang="tr-TR" sz="2400" dirty="0"/>
              <a:t>yapmazsan </a:t>
            </a:r>
            <a:r>
              <a:rPr lang="tr-TR" sz="2400" dirty="0" smtClean="0"/>
              <a:t>……. olur</a:t>
            </a:r>
            <a:r>
              <a:rPr lang="tr-TR" sz="2400" dirty="0"/>
              <a:t>." " yapacaksın </a:t>
            </a:r>
            <a:r>
              <a:rPr lang="tr-TR" sz="2400" dirty="0" smtClean="0"/>
              <a:t>yoksa…… « gibi cümleler</a:t>
            </a:r>
            <a:endParaRPr lang="tr-TR" sz="2400" dirty="0"/>
          </a:p>
          <a:p>
            <a:r>
              <a:rPr lang="tr-TR" sz="2400" dirty="0"/>
              <a:t>korku ve boyun eğme </a:t>
            </a:r>
            <a:r>
              <a:rPr lang="tr-TR" sz="2400" dirty="0" smtClean="0"/>
              <a:t>yaratabilir. </a:t>
            </a:r>
            <a:r>
              <a:rPr lang="tr-TR" sz="2400" dirty="0"/>
              <a:t>G</a:t>
            </a:r>
            <a:r>
              <a:rPr lang="tr-TR" sz="2400" dirty="0" smtClean="0"/>
              <a:t>ücenme </a:t>
            </a:r>
            <a:r>
              <a:rPr lang="tr-TR" sz="2400" dirty="0"/>
              <a:t>kızgınlık isyankarlığa yol açabilir.</a:t>
            </a:r>
          </a:p>
        </p:txBody>
      </p:sp>
    </p:spTree>
    <p:extLst>
      <p:ext uri="{BB962C8B-B14F-4D97-AF65-F5344CB8AC3E}">
        <p14:creationId xmlns:p14="http://schemas.microsoft.com/office/powerpoint/2010/main" val="243813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3) </a:t>
            </a:r>
            <a:r>
              <a:rPr lang="tr-TR" dirty="0" smtClean="0"/>
              <a:t>Ahlak </a:t>
            </a:r>
            <a:r>
              <a:rPr lang="tr-TR" dirty="0"/>
              <a:t>dersi verme, vaaz etme: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" </a:t>
            </a:r>
            <a:r>
              <a:rPr lang="tr-TR" sz="2400" dirty="0"/>
              <a:t>yapmalıydın" "senin sorumluluğun" ".....şöyle yapmak gerekir."</a:t>
            </a:r>
          </a:p>
          <a:p>
            <a:r>
              <a:rPr lang="tr-TR" sz="2400" dirty="0"/>
              <a:t>zorunluluk yada suçluluk duyguları yaratır.</a:t>
            </a:r>
          </a:p>
          <a:p>
            <a:r>
              <a:rPr lang="tr-TR" sz="2400" dirty="0"/>
              <a:t>çocuğun durumunu daha şiddetle savunmasına yol açabilir.</a:t>
            </a:r>
          </a:p>
        </p:txBody>
      </p:sp>
    </p:spTree>
    <p:extLst>
      <p:ext uri="{BB962C8B-B14F-4D97-AF65-F5344CB8AC3E}">
        <p14:creationId xmlns:p14="http://schemas.microsoft.com/office/powerpoint/2010/main" val="27983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4) </a:t>
            </a:r>
            <a:r>
              <a:rPr lang="tr-TR" dirty="0" smtClean="0"/>
              <a:t>Öğüt vermek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"</a:t>
            </a:r>
            <a:r>
              <a:rPr lang="tr-TR" sz="2800" dirty="0"/>
              <a:t>ben olsam, ", " neden yapmıyorsun......", "bence....", "sana şunu önereceğim "</a:t>
            </a:r>
          </a:p>
          <a:p>
            <a:r>
              <a:rPr lang="tr-TR" sz="2800" dirty="0"/>
              <a:t>çocuğun kendi sorunlarını çözmekten aciz olduğunu ima eder.</a:t>
            </a:r>
          </a:p>
          <a:p>
            <a:r>
              <a:rPr lang="tr-TR" sz="2800" dirty="0"/>
              <a:t>çocuğun sorunu düşünüp değişik çözümler bulup denemesine engel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37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5) </a:t>
            </a:r>
            <a:r>
              <a:rPr lang="tr-TR" dirty="0" smtClean="0"/>
              <a:t>Mantık </a:t>
            </a:r>
            <a:r>
              <a:rPr lang="tr-TR" dirty="0"/>
              <a:t>yoluyla </a:t>
            </a:r>
            <a:r>
              <a:rPr lang="tr-TR" dirty="0" smtClean="0"/>
              <a:t> </a:t>
            </a:r>
            <a:r>
              <a:rPr lang="tr-TR" dirty="0"/>
              <a:t>tartışma: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" </a:t>
            </a:r>
            <a:r>
              <a:rPr lang="tr-TR" sz="2800" dirty="0"/>
              <a:t>işte bu nedenle hatalısın ", " olaylar gösteriyor </a:t>
            </a:r>
            <a:r>
              <a:rPr lang="tr-TR" sz="2800" dirty="0" smtClean="0"/>
              <a:t>ki«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savunucu tutumu ve karşı koymayı kışkırtır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çocuğun azarlanma korkusuyla iletişimi kesmesine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137833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4503" y="795813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 smtClean="0"/>
              <a:t>Öğrencilerin okuldaki başarı durumu çeşitli faktörlerden etkilenmektedir. 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Bu faktörler;</a:t>
            </a:r>
          </a:p>
          <a:p>
            <a:r>
              <a:rPr lang="tr-TR" sz="2800" dirty="0" smtClean="0"/>
              <a:t>Bireyden, </a:t>
            </a:r>
          </a:p>
          <a:p>
            <a:r>
              <a:rPr lang="tr-TR" sz="2800" dirty="0" smtClean="0"/>
              <a:t>Aileden,</a:t>
            </a:r>
          </a:p>
          <a:p>
            <a:r>
              <a:rPr lang="tr-TR" sz="2800" dirty="0" smtClean="0"/>
              <a:t>Okuldan </a:t>
            </a:r>
          </a:p>
          <a:p>
            <a:r>
              <a:rPr lang="tr-TR" sz="2800" dirty="0" smtClean="0"/>
              <a:t>Çevreden </a:t>
            </a:r>
          </a:p>
          <a:p>
            <a:pPr marL="0" indent="0">
              <a:buNone/>
            </a:pPr>
            <a:r>
              <a:rPr lang="tr-TR" sz="2800" dirty="0" smtClean="0"/>
              <a:t>kaynaklanan faktörler olarak sıralanabilir. 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5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6) </a:t>
            </a:r>
            <a:r>
              <a:rPr lang="tr-TR" dirty="0" smtClean="0"/>
              <a:t>Yargılama</a:t>
            </a:r>
            <a:r>
              <a:rPr lang="tr-TR" dirty="0"/>
              <a:t>, eleştiri, suçlama: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" </a:t>
            </a:r>
            <a:r>
              <a:rPr lang="tr-TR" sz="2800" dirty="0"/>
              <a:t>olgunca düşünmüyorsun....." "sen zaten tembelsin ....."</a:t>
            </a:r>
          </a:p>
          <a:p>
            <a:r>
              <a:rPr lang="tr-TR" sz="2800" dirty="0" smtClean="0"/>
              <a:t>Yetersizlik ve yanlış </a:t>
            </a:r>
            <a:r>
              <a:rPr lang="tr-TR" sz="2800" dirty="0"/>
              <a:t>değerlendirilme anlamı taşır.</a:t>
            </a:r>
          </a:p>
          <a:p>
            <a:r>
              <a:rPr lang="tr-TR" sz="2800" dirty="0" smtClean="0"/>
              <a:t>çocuk eleştiriler karşısında incinir ve olumsuz karşılık verir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62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7) ad takma, gülünç duruma düşürme 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-</a:t>
            </a:r>
            <a:r>
              <a:rPr lang="tr-TR" sz="3200" dirty="0" smtClean="0"/>
              <a:t>koca </a:t>
            </a:r>
            <a:r>
              <a:rPr lang="tr-TR" sz="3200" dirty="0"/>
              <a:t>bebek </a:t>
            </a:r>
            <a:r>
              <a:rPr lang="tr-TR" sz="3200" dirty="0" smtClean="0"/>
              <a:t>- aptal  </a:t>
            </a:r>
            <a:r>
              <a:rPr lang="tr-TR" sz="3200" dirty="0"/>
              <a:t>-</a:t>
            </a:r>
            <a:r>
              <a:rPr lang="tr-TR" sz="3200" dirty="0" smtClean="0"/>
              <a:t> beceriksiz</a:t>
            </a:r>
            <a:endParaRPr lang="tr-TR" sz="3200" dirty="0"/>
          </a:p>
          <a:p>
            <a:r>
              <a:rPr lang="tr-TR" sz="3200" dirty="0"/>
              <a:t>-çocuğun kendisini değersiz hissetmesine, sevilmediği kanısına varmasına yol açar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2710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8)ÖVME</a:t>
            </a:r>
            <a:r>
              <a:rPr lang="tr-TR" dirty="0"/>
              <a:t>, GÖRÜŞÜNE KATILMA, TEŞHİS KOYMA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8490" y="1637731"/>
            <a:ext cx="8905512" cy="4403631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200" dirty="0"/>
              <a:t>“Çok güzel........”, “Haklısın, o öğretmen berbat birine benziyor”, “Bence harika bir iş yapıyorsun.....”</a:t>
            </a:r>
          </a:p>
          <a:p>
            <a:endParaRPr lang="tr-TR" sz="2200" dirty="0"/>
          </a:p>
          <a:p>
            <a:r>
              <a:rPr lang="tr-TR" sz="2200" dirty="0"/>
              <a:t>- Ailenin beklentilerinin çok yüksek olduğunu ima eder</a:t>
            </a:r>
          </a:p>
          <a:p>
            <a:endParaRPr lang="tr-TR" sz="2200" dirty="0"/>
          </a:p>
          <a:p>
            <a:pPr marL="0" indent="0">
              <a:buNone/>
            </a:pPr>
            <a:endParaRPr lang="tr-TR" sz="2200" dirty="0"/>
          </a:p>
          <a:p>
            <a:r>
              <a:rPr lang="tr-TR" sz="2200" dirty="0"/>
              <a:t>- Çocuğun öz-imgesi (Kendini algılayışı) ile övgü uygun değilse çocukta kaygı yaratabilir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47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9)Tahlil Etme, Teşhis, Tanı Koyma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270000"/>
            <a:ext cx="8807860" cy="4953379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sz="2400" dirty="0"/>
              <a:t>“Senin derdin nedir biliyor musun?”, “Herhalde çok yorgunsun”</a:t>
            </a:r>
          </a:p>
          <a:p>
            <a:r>
              <a:rPr lang="tr-TR" sz="2400" dirty="0"/>
              <a:t>“Aslında sen öyle demek istemiyorsun”</a:t>
            </a:r>
          </a:p>
          <a:p>
            <a:endParaRPr lang="tr-TR" sz="2400" dirty="0"/>
          </a:p>
          <a:p>
            <a:r>
              <a:rPr lang="tr-TR" sz="2400" dirty="0"/>
              <a:t>- Tehdit edici; tedirgin edici olabilir ve başarısızlık duygusu uyandırabilir.</a:t>
            </a:r>
          </a:p>
          <a:p>
            <a:endParaRPr lang="tr-TR" sz="2400" dirty="0"/>
          </a:p>
          <a:p>
            <a:r>
              <a:rPr lang="tr-TR" sz="2400" dirty="0"/>
              <a:t>- Çocuk kendisini korumasız, kıstırılmış hisseder, kendisine inanılmadığı kanısına varabilir.</a:t>
            </a:r>
          </a:p>
          <a:p>
            <a:endParaRPr lang="tr-TR" sz="2400" dirty="0"/>
          </a:p>
          <a:p>
            <a:r>
              <a:rPr lang="tr-TR" sz="2400" dirty="0"/>
              <a:t>- Çocuk, yanlış anlaşılma endişesi ile iletişimi keser.</a:t>
            </a:r>
          </a:p>
        </p:txBody>
      </p:sp>
    </p:spTree>
    <p:extLst>
      <p:ext uri="{BB962C8B-B14F-4D97-AF65-F5344CB8AC3E}">
        <p14:creationId xmlns:p14="http://schemas.microsoft.com/office/powerpoint/2010/main" val="29411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10)Güven Verme, Teskin, Teselli Etme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081" y="1692323"/>
            <a:ext cx="8850921" cy="4349040"/>
          </a:xfrm>
        </p:spPr>
        <p:txBody>
          <a:bodyPr>
            <a:normAutofit fontScale="92500"/>
          </a:bodyPr>
          <a:lstStyle/>
          <a:p>
            <a:endParaRPr lang="tr-TR" dirty="0"/>
          </a:p>
          <a:p>
            <a:r>
              <a:rPr lang="tr-TR" sz="2200" dirty="0"/>
              <a:t>“Aldırma.......boş ver, düzelir......”, “Hadi biraz neşelen........”</a:t>
            </a:r>
          </a:p>
          <a:p>
            <a:endParaRPr lang="tr-TR" sz="2200" dirty="0"/>
          </a:p>
          <a:p>
            <a:r>
              <a:rPr lang="tr-TR" sz="2200" dirty="0"/>
              <a:t>“Zamanla kendini daha iyi hissedersin.......”</a:t>
            </a:r>
          </a:p>
          <a:p>
            <a:endParaRPr lang="tr-TR" sz="2200" dirty="0"/>
          </a:p>
          <a:p>
            <a:r>
              <a:rPr lang="tr-TR" sz="2200" dirty="0"/>
              <a:t>- Çocuğun kendini “anlaşılmamış” hissetmesine neden olur</a:t>
            </a:r>
          </a:p>
          <a:p>
            <a:endParaRPr lang="tr-TR" sz="2200" dirty="0"/>
          </a:p>
          <a:p>
            <a:r>
              <a:rPr lang="tr-TR" sz="2200" dirty="0"/>
              <a:t>- Kızgınlık duyguları uyandırır (“Size göre kolay tabii”)</a:t>
            </a:r>
          </a:p>
          <a:p>
            <a:endParaRPr lang="tr-TR" sz="2200" dirty="0"/>
          </a:p>
          <a:p>
            <a:r>
              <a:rPr lang="tr-TR" sz="2200" dirty="0"/>
              <a:t>- Çocuk genellikle mesajı “kendini kötü hissetmen doğru değil” biçiminde algılar.</a:t>
            </a:r>
          </a:p>
        </p:txBody>
      </p:sp>
    </p:spTree>
    <p:extLst>
      <p:ext uri="{BB962C8B-B14F-4D97-AF65-F5344CB8AC3E}">
        <p14:creationId xmlns:p14="http://schemas.microsoft.com/office/powerpoint/2010/main" val="28952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11)İncelemek, Araştırmak, Soruşturmak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081" y="1801505"/>
            <a:ext cx="8850921" cy="4239858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sz="2000" dirty="0"/>
              <a:t>“Neden?....Kim?.....Sen ne yaptın?......Nasıl?.....”</a:t>
            </a:r>
          </a:p>
          <a:p>
            <a:endParaRPr lang="tr-TR" sz="2000" dirty="0"/>
          </a:p>
          <a:p>
            <a:r>
              <a:rPr lang="tr-TR" sz="2000" dirty="0"/>
              <a:t>- Soruları cevaplama genellikle eleştiri veya zorunlu çözüm getirdiğinden çocuklar genellikle hayır demeye, yarı doğru cevap vermeye, kaçmaya yönelir veya yalan söyler.</a:t>
            </a:r>
          </a:p>
          <a:p>
            <a:endParaRPr lang="tr-TR" sz="2000" dirty="0"/>
          </a:p>
          <a:p>
            <a:r>
              <a:rPr lang="tr-TR" sz="2000" dirty="0"/>
              <a:t>- Sorular genellikle soru soranın nereye varmak istediğini açıklamadığından, çocuk korku ve endişeye kapılabilir.</a:t>
            </a:r>
          </a:p>
          <a:p>
            <a:endParaRPr lang="tr-TR" sz="2000" dirty="0"/>
          </a:p>
          <a:p>
            <a:r>
              <a:rPr lang="tr-TR" sz="2000" dirty="0"/>
              <a:t>- Ailenin endişelerinden doğan sorulara cevap vermeye çalışan çocuk kendi sorununu gözden kaçırabilir.</a:t>
            </a:r>
          </a:p>
        </p:txBody>
      </p:sp>
    </p:spTree>
    <p:extLst>
      <p:ext uri="{BB962C8B-B14F-4D97-AF65-F5344CB8AC3E}">
        <p14:creationId xmlns:p14="http://schemas.microsoft.com/office/powerpoint/2010/main" val="5493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 smtClean="0"/>
              <a:t>12) Konu Değiştirme, İşi Alaya Vurma, Şakacı Davranma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785" y="1692323"/>
            <a:ext cx="8878217" cy="4349040"/>
          </a:xfrm>
        </p:spPr>
        <p:txBody>
          <a:bodyPr>
            <a:noAutofit/>
          </a:bodyPr>
          <a:lstStyle/>
          <a:p>
            <a:endParaRPr lang="tr-TR" sz="2400" dirty="0"/>
          </a:p>
          <a:p>
            <a:r>
              <a:rPr lang="tr-TR" sz="2400" dirty="0" err="1" smtClean="0"/>
              <a:t>Boşver</a:t>
            </a:r>
            <a:r>
              <a:rPr lang="tr-TR" sz="2400" dirty="0"/>
              <a:t> </a:t>
            </a:r>
            <a:r>
              <a:rPr lang="tr-TR" sz="2400" dirty="0" smtClean="0"/>
              <a:t>! Daha </a:t>
            </a:r>
            <a:r>
              <a:rPr lang="tr-TR" sz="2400" dirty="0"/>
              <a:t>güzel şeylerden konuşalım</a:t>
            </a:r>
            <a:r>
              <a:rPr lang="tr-TR" sz="2400" dirty="0" smtClean="0"/>
              <a:t>... </a:t>
            </a:r>
          </a:p>
          <a:p>
            <a:r>
              <a:rPr lang="tr-TR" sz="2400" dirty="0" smtClean="0"/>
              <a:t>- </a:t>
            </a:r>
            <a:r>
              <a:rPr lang="tr-TR" sz="2400" dirty="0"/>
              <a:t>Yaşamın güçlükleriyle savaşmak yerine, onlardan kaçınmak mesajını ima edebilir.</a:t>
            </a:r>
          </a:p>
          <a:p>
            <a:endParaRPr lang="tr-TR" sz="2400" dirty="0"/>
          </a:p>
          <a:p>
            <a:r>
              <a:rPr lang="tr-TR" sz="2400" dirty="0"/>
              <a:t>- Çocuğa sorunların önemsiz, saçma ve geçersiz olduğu anlamını verebilir.</a:t>
            </a:r>
          </a:p>
          <a:p>
            <a:endParaRPr lang="tr-TR" sz="2400" dirty="0"/>
          </a:p>
          <a:p>
            <a:r>
              <a:rPr lang="tr-TR" sz="2400" dirty="0"/>
              <a:t>- Çocuk bir güçlükle karşılaştığında açık davranmaktan çekinebilir.</a:t>
            </a:r>
          </a:p>
        </p:txBody>
      </p:sp>
    </p:spTree>
    <p:extLst>
      <p:ext uri="{BB962C8B-B14F-4D97-AF65-F5344CB8AC3E}">
        <p14:creationId xmlns:p14="http://schemas.microsoft.com/office/powerpoint/2010/main" val="196656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8490" y="600501"/>
            <a:ext cx="8905512" cy="5440861"/>
          </a:xfrm>
        </p:spPr>
        <p:txBody>
          <a:bodyPr/>
          <a:lstStyle/>
          <a:p>
            <a:r>
              <a:rPr lang="tr-TR" sz="2400" dirty="0"/>
              <a:t>Çocuğumuza karşı davranışlarımızda tutarlı olalım. Kendi içimizde çelişkili davranışlarda bulunmamız ya da anne ve babanın birbiriyle çelişen biçimde davranması, çocuğu “doğruyu bulma” konusunda zorlar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/>
              <a:t>Çocuk</a:t>
            </a:r>
            <a:r>
              <a:rPr lang="tr-TR" sz="2400" dirty="0" smtClean="0"/>
              <a:t>, en başta </a:t>
            </a:r>
            <a:r>
              <a:rPr lang="tr-TR" sz="2400" dirty="0"/>
              <a:t>anne babası tarafından önemsenmek, değerli bir insan olarak kabul </a:t>
            </a:r>
            <a:r>
              <a:rPr lang="tr-TR" sz="2400" dirty="0" smtClean="0"/>
              <a:t>edilmeyi ister.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Çocuğumuza </a:t>
            </a:r>
            <a:r>
              <a:rPr lang="tr-TR" sz="2400" dirty="0"/>
              <a:t>zaman ayıralım. Çocuğumuzla geçirdiğimiz zaman asla boşa geçmiş zaman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006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800" dirty="0" smtClean="0"/>
              <a:t>BİREYSEL NEDENLER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453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785" y="450376"/>
            <a:ext cx="8878217" cy="5590987"/>
          </a:xfrm>
        </p:spPr>
        <p:txBody>
          <a:bodyPr>
            <a:noAutofit/>
          </a:bodyPr>
          <a:lstStyle/>
          <a:p>
            <a:r>
              <a:rPr lang="tr-TR" sz="2000" dirty="0" smtClean="0"/>
              <a:t> </a:t>
            </a:r>
            <a:r>
              <a:rPr lang="tr-TR" sz="2800" dirty="0" smtClean="0"/>
              <a:t>* Öğrencinin  bilişsel, fiziksel ve duygusal olgunluk açısından yetersiz olması,  </a:t>
            </a:r>
          </a:p>
          <a:p>
            <a:endParaRPr lang="tr-TR" sz="2800" dirty="0"/>
          </a:p>
          <a:p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	* Beden imajı düşük olması,</a:t>
            </a:r>
          </a:p>
        </p:txBody>
      </p:sp>
    </p:spTree>
    <p:extLst>
      <p:ext uri="{BB962C8B-B14F-4D97-AF65-F5344CB8AC3E}">
        <p14:creationId xmlns:p14="http://schemas.microsoft.com/office/powerpoint/2010/main" val="37625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873457"/>
            <a:ext cx="8596668" cy="5167905"/>
          </a:xfrm>
        </p:spPr>
        <p:txBody>
          <a:bodyPr/>
          <a:lstStyle/>
          <a:p>
            <a:r>
              <a:rPr lang="tr-TR" sz="2800" dirty="0" smtClean="0"/>
              <a:t>  * </a:t>
            </a:r>
            <a:r>
              <a:rPr lang="tr-TR" sz="2800" dirty="0"/>
              <a:t>Ortaokul ve lise yıllarına rastlayan ergenlik döneminde yoğunluk kazanan duygusal nedenler, ilgi alanlarının değişmesi ve çeşitlenmesi</a:t>
            </a:r>
            <a:r>
              <a:rPr lang="tr-TR" sz="2800" dirty="0" smtClean="0"/>
              <a:t>,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	* Çocukta öğrenme güçlüğü olması</a:t>
            </a:r>
            <a:r>
              <a:rPr lang="tr-TR" sz="2800" dirty="0" smtClean="0"/>
              <a:t>,</a:t>
            </a:r>
          </a:p>
          <a:p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	*Bunalım ve endişe halleri (depresyon), düşünce sürecinin  sağlıklı </a:t>
            </a:r>
            <a:r>
              <a:rPr lang="tr-TR" sz="2800" dirty="0" smtClean="0"/>
              <a:t>olmaması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87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8490" y="586855"/>
            <a:ext cx="8905512" cy="545450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*Çocuğun ön bilgilerinin yetersiz olması, diğer bir ifadeyle bulunduğu sınıf düzeyine gelinceye kadar almış olduğu eğitimle oluşturduğu akademik temelin zayıf olması,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* Anlayamadığı konularda soru sormaktan çekinen, utangaç, kendine güveni düşük kişilik yapısına sahip olması,</a:t>
            </a:r>
          </a:p>
          <a:p>
            <a:pPr marL="0" indent="0">
              <a:buNone/>
            </a:pP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9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1541</Words>
  <Application>Microsoft Office PowerPoint</Application>
  <PresentationFormat>Geniş ekran</PresentationFormat>
  <Paragraphs>223</Paragraphs>
  <Slides>57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57</vt:i4>
      </vt:variant>
    </vt:vector>
  </HeadingPairs>
  <TitlesOfParts>
    <vt:vector size="62" baseType="lpstr">
      <vt:lpstr>Arial</vt:lpstr>
      <vt:lpstr>Calibri</vt:lpstr>
      <vt:lpstr>Calibri Light</vt:lpstr>
      <vt:lpstr>Wingdings 3</vt:lpstr>
      <vt:lpstr>Kristal</vt:lpstr>
      <vt:lpstr>VERİMLİ DERS ÇALIŞMA                  VE           OKUL BAŞARISI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AİLEYE BAĞLI NEDENLER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İLETİŞİM ENGELLERİ </vt:lpstr>
      <vt:lpstr>Emretme, yönetme: </vt:lpstr>
      <vt:lpstr>2) Uyarma tehdit etme ( göz dağı ) </vt:lpstr>
      <vt:lpstr>3) Ahlak dersi verme, vaaz etme: </vt:lpstr>
      <vt:lpstr>4) Öğüt vermek</vt:lpstr>
      <vt:lpstr>5) Mantık yoluyla  tartışma: </vt:lpstr>
      <vt:lpstr>6) Yargılama, eleştiri, suçlama: </vt:lpstr>
      <vt:lpstr>7) ad takma, gülünç duruma düşürme : </vt:lpstr>
      <vt:lpstr>8)ÖVME, GÖRÜŞÜNE KATILMA, TEŞHİS KOYMA </vt:lpstr>
      <vt:lpstr>9)Tahlil Etme, Teşhis, Tanı Koyma </vt:lpstr>
      <vt:lpstr> 10)Güven Verme, Teskin, Teselli Etme </vt:lpstr>
      <vt:lpstr>11)İncelemek, Araştırmak, Soruşturmak </vt:lpstr>
      <vt:lpstr>12) Konu Değiştirme, İşi Alaya Vurma, Şakacı Davranma 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ELIF</dc:creator>
  <cp:lastModifiedBy>BT1</cp:lastModifiedBy>
  <cp:revision>17</cp:revision>
  <dcterms:created xsi:type="dcterms:W3CDTF">2020-12-06T19:03:26Z</dcterms:created>
  <dcterms:modified xsi:type="dcterms:W3CDTF">2023-03-31T09:25:18Z</dcterms:modified>
</cp:coreProperties>
</file>