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0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53B01-4755-4966-8189-0D1A263C4FC5}" type="datetimeFigureOut">
              <a:rPr lang="tr-TR" smtClean="0"/>
              <a:t>3.04.2021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342F7-5D2B-4F1B-921D-AFDEAAC30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14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342F7-5D2B-4F1B-921D-AFDEAAC30A7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9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TÜTÜN BAĞIMLILIĞI ÖĞRENCİ SUNUMU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rgbClr val="231F20"/>
                </a:solidFill>
              </a:rPr>
              <a:t>Pasif içicilik (Pasif </a:t>
            </a:r>
            <a:r>
              <a:rPr lang="tr-TR" sz="4000" b="1" dirty="0" err="1">
                <a:solidFill>
                  <a:srgbClr val="231F20"/>
                </a:solidFill>
              </a:rPr>
              <a:t>etkilenim</a:t>
            </a:r>
            <a:r>
              <a:rPr lang="tr-TR" sz="4000" b="1" dirty="0">
                <a:solidFill>
                  <a:srgbClr val="231F20"/>
                </a:solidFill>
              </a:rPr>
              <a:t>)</a:t>
            </a:r>
          </a:p>
        </p:txBody>
      </p:sp>
      <p:sp>
        <p:nvSpPr>
          <p:cNvPr id="5" name="Metin kutusu 15"/>
          <p:cNvSpPr txBox="1">
            <a:spLocks noGrp="1"/>
          </p:cNvSpPr>
          <p:nvPr>
            <p:ph idx="1"/>
          </p:nvPr>
        </p:nvSpPr>
        <p:spPr>
          <a:xfrm>
            <a:off x="395536" y="2348880"/>
            <a:ext cx="4104456" cy="978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Sigara içenin çevreye saldığı </a:t>
            </a:r>
            <a:r>
              <a:rPr lang="tr-TR" sz="1800" dirty="0" smtClean="0">
                <a:solidFill>
                  <a:srgbClr val="FF0000"/>
                </a:solidFill>
              </a:rPr>
              <a:t>dumanda, içine </a:t>
            </a:r>
            <a:r>
              <a:rPr lang="tr-TR" sz="1800" dirty="0">
                <a:solidFill>
                  <a:srgbClr val="FF0000"/>
                </a:solidFill>
              </a:rPr>
              <a:t>çektiği dumandan çok </a:t>
            </a:r>
            <a:r>
              <a:rPr lang="tr-TR" sz="1800" dirty="0" smtClean="0">
                <a:solidFill>
                  <a:srgbClr val="FF0000"/>
                </a:solidFill>
              </a:rPr>
              <a:t>daha</a:t>
            </a:r>
          </a:p>
          <a:p>
            <a:pPr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   fazla </a:t>
            </a:r>
            <a:r>
              <a:rPr lang="tr-TR" sz="1800" dirty="0">
                <a:solidFill>
                  <a:srgbClr val="FF0000"/>
                </a:solidFill>
              </a:rPr>
              <a:t>kimyasal madde bulunur.</a:t>
            </a:r>
          </a:p>
        </p:txBody>
      </p:sp>
      <p:sp>
        <p:nvSpPr>
          <p:cNvPr id="8" name="Metin kutusu 29"/>
          <p:cNvSpPr txBox="1"/>
          <p:nvPr/>
        </p:nvSpPr>
        <p:spPr>
          <a:xfrm>
            <a:off x="395536" y="3284984"/>
            <a:ext cx="41044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 Sigara </a:t>
            </a:r>
            <a:r>
              <a:rPr lang="tr-TR" dirty="0">
                <a:solidFill>
                  <a:srgbClr val="575757"/>
                </a:solidFill>
              </a:rPr>
              <a:t>dumanına maruz kalmak, kanser,</a:t>
            </a:r>
          </a:p>
          <a:p>
            <a:r>
              <a:rPr lang="tr-TR" dirty="0">
                <a:solidFill>
                  <a:srgbClr val="575757"/>
                </a:solidFill>
              </a:rPr>
              <a:t>amfizem, kalp hastalıkları ve KOAH gibi</a:t>
            </a:r>
          </a:p>
          <a:p>
            <a:r>
              <a:rPr lang="tr-TR" dirty="0">
                <a:solidFill>
                  <a:srgbClr val="575757"/>
                </a:solidFill>
              </a:rPr>
              <a:t>birçok hastalığa neden olmaktadır.</a:t>
            </a:r>
          </a:p>
        </p:txBody>
      </p:sp>
      <p:sp>
        <p:nvSpPr>
          <p:cNvPr id="10" name="Dikdörtgen 32"/>
          <p:cNvSpPr/>
          <p:nvPr/>
        </p:nvSpPr>
        <p:spPr>
          <a:xfrm>
            <a:off x="395536" y="4221088"/>
            <a:ext cx="410445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   Başkalarının </a:t>
            </a:r>
            <a:r>
              <a:rPr lang="tr-TR" dirty="0">
                <a:solidFill>
                  <a:srgbClr val="575757"/>
                </a:solidFill>
              </a:rPr>
              <a:t>içtiği  sigaranın dumanına</a:t>
            </a:r>
          </a:p>
          <a:p>
            <a:r>
              <a:rPr lang="tr-TR" dirty="0">
                <a:solidFill>
                  <a:srgbClr val="575757"/>
                </a:solidFill>
              </a:rPr>
              <a:t>sadece 30 dakika maruz kalmak,</a:t>
            </a:r>
          </a:p>
          <a:p>
            <a:r>
              <a:rPr lang="tr-TR" dirty="0">
                <a:solidFill>
                  <a:srgbClr val="575757"/>
                </a:solidFill>
              </a:rPr>
              <a:t>uzun süreli sigara içiciliğinde ortaya</a:t>
            </a:r>
          </a:p>
          <a:p>
            <a:r>
              <a:rPr lang="tr-TR" dirty="0">
                <a:solidFill>
                  <a:srgbClr val="575757"/>
                </a:solidFill>
              </a:rPr>
              <a:t>çıkanlarla aynı fiziksel etkilere</a:t>
            </a:r>
          </a:p>
          <a:p>
            <a:r>
              <a:rPr lang="tr-TR" dirty="0">
                <a:solidFill>
                  <a:srgbClr val="575757"/>
                </a:solidFill>
              </a:rPr>
              <a:t>sebep olmaktadır.</a:t>
            </a:r>
          </a:p>
        </p:txBody>
      </p:sp>
      <p:pic>
        <p:nvPicPr>
          <p:cNvPr id="25602" name="Picture 2" descr="Uzmanlardan pasif içicilik uyarı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12834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Elektronik sigara ve zararları</a:t>
            </a:r>
          </a:p>
        </p:txBody>
      </p:sp>
      <p:sp>
        <p:nvSpPr>
          <p:cNvPr id="5" name="Metin kutusu 15"/>
          <p:cNvSpPr txBox="1">
            <a:spLocks noGrp="1"/>
          </p:cNvSpPr>
          <p:nvPr>
            <p:ph idx="1"/>
          </p:nvPr>
        </p:nvSpPr>
        <p:spPr>
          <a:xfrm>
            <a:off x="1115616" y="2132856"/>
            <a:ext cx="6707088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Elektronik sigara, tütün dumanına benzeyen; ancak </a:t>
            </a:r>
            <a:r>
              <a:rPr lang="tr-TR" sz="2000" dirty="0" smtClean="0">
                <a:solidFill>
                  <a:srgbClr val="575757"/>
                </a:solidFill>
              </a:rPr>
              <a:t>duman </a:t>
            </a:r>
            <a:r>
              <a:rPr lang="tr-TR" sz="2000" dirty="0">
                <a:solidFill>
                  <a:srgbClr val="575757"/>
                </a:solidFill>
              </a:rPr>
              <a:t>yerine aromalı nikotin buharı üreten </a:t>
            </a:r>
            <a:r>
              <a:rPr lang="tr-TR" sz="2000" dirty="0" smtClean="0">
                <a:solidFill>
                  <a:srgbClr val="575757"/>
                </a:solidFill>
              </a:rPr>
              <a:t>pille çalışan </a:t>
            </a:r>
            <a:r>
              <a:rPr lang="tr-TR" sz="2000" dirty="0">
                <a:solidFill>
                  <a:srgbClr val="575757"/>
                </a:solidFill>
              </a:rPr>
              <a:t>cihazlara verilen addır. 250’den fazla </a:t>
            </a:r>
            <a:r>
              <a:rPr lang="tr-TR" sz="2000" dirty="0" smtClean="0">
                <a:solidFill>
                  <a:srgbClr val="575757"/>
                </a:solidFill>
              </a:rPr>
              <a:t>farklı firma </a:t>
            </a:r>
            <a:r>
              <a:rPr lang="tr-TR" sz="2000" dirty="0">
                <a:solidFill>
                  <a:srgbClr val="575757"/>
                </a:solidFill>
              </a:rPr>
              <a:t>markasıyla çok farklı şekillerde (geleneksel </a:t>
            </a:r>
            <a:r>
              <a:rPr lang="tr-TR" sz="2000" dirty="0" smtClean="0">
                <a:solidFill>
                  <a:srgbClr val="575757"/>
                </a:solidFill>
              </a:rPr>
              <a:t> sigara</a:t>
            </a:r>
            <a:r>
              <a:rPr lang="tr-TR" sz="2000" dirty="0">
                <a:solidFill>
                  <a:srgbClr val="575757"/>
                </a:solidFill>
              </a:rPr>
              <a:t>, puro, pipo, kalem, USB gibi) </a:t>
            </a:r>
            <a:r>
              <a:rPr lang="tr-TR" sz="2000" dirty="0" smtClean="0">
                <a:solidFill>
                  <a:srgbClr val="575757"/>
                </a:solidFill>
              </a:rPr>
              <a:t>dünyada satılmaktadır</a:t>
            </a:r>
            <a:r>
              <a:rPr lang="tr-TR" sz="2000" dirty="0">
                <a:solidFill>
                  <a:srgbClr val="575757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9"/>
          <p:cNvSpPr txBox="1">
            <a:spLocks noGrp="1"/>
          </p:cNvSpPr>
          <p:nvPr>
            <p:ph idx="1"/>
          </p:nvPr>
        </p:nvSpPr>
        <p:spPr>
          <a:xfrm>
            <a:off x="323528" y="1772816"/>
            <a:ext cx="432048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Kaçak ve sahte sigaralar, yasal sigaralardan çok daha büyük </a:t>
            </a:r>
            <a:r>
              <a:rPr lang="tr-TR" sz="2000" dirty="0" smtClean="0">
                <a:solidFill>
                  <a:srgbClr val="575757"/>
                </a:solidFill>
              </a:rPr>
              <a:t>zararlara </a:t>
            </a:r>
            <a:r>
              <a:rPr lang="tr-TR" sz="2000" dirty="0">
                <a:solidFill>
                  <a:srgbClr val="575757"/>
                </a:solidFill>
              </a:rPr>
              <a:t>sebep olur. Bu sigaralar, alışılmışın çok üzerinde nikotin ve </a:t>
            </a:r>
            <a:r>
              <a:rPr lang="tr-TR" sz="2000" dirty="0" smtClean="0">
                <a:solidFill>
                  <a:srgbClr val="575757"/>
                </a:solidFill>
              </a:rPr>
              <a:t>karbon monoksit</a:t>
            </a:r>
            <a:r>
              <a:rPr lang="tr-TR" sz="2000" dirty="0">
                <a:solidFill>
                  <a:srgbClr val="575757"/>
                </a:solidFill>
              </a:rPr>
              <a:t> </a:t>
            </a:r>
            <a:r>
              <a:rPr lang="tr-TR" sz="2000" dirty="0" smtClean="0">
                <a:solidFill>
                  <a:srgbClr val="575757"/>
                </a:solidFill>
              </a:rPr>
              <a:t>içerir </a:t>
            </a:r>
            <a:r>
              <a:rPr lang="tr-TR" sz="2000" dirty="0">
                <a:solidFill>
                  <a:srgbClr val="575757"/>
                </a:solidFill>
              </a:rPr>
              <a:t>ve bu sigaraların üretiminde genellikle bozulmaya yüz tutan ve küflenmiş tütünler kullanılır</a:t>
            </a:r>
            <a:r>
              <a:rPr lang="tr-TR" sz="2000" dirty="0" smtClean="0">
                <a:solidFill>
                  <a:srgbClr val="575757"/>
                </a:solidFill>
              </a:rPr>
              <a:t>.</a:t>
            </a:r>
            <a:endParaRPr lang="tr-TR" sz="2000" dirty="0">
              <a:solidFill>
                <a:srgbClr val="575757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148064" y="1772816"/>
            <a:ext cx="3600400" cy="4464496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38000" t="-34000" r="-20000" b="-28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Metin kutusu 13"/>
          <p:cNvSpPr txBox="1"/>
          <p:nvPr/>
        </p:nvSpPr>
        <p:spPr>
          <a:xfrm>
            <a:off x="683568" y="404664"/>
            <a:ext cx="738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Elektronik </a:t>
            </a:r>
            <a:r>
              <a:rPr lang="tr-TR" sz="4000" b="1" dirty="0" smtClean="0"/>
              <a:t>sigara ve </a:t>
            </a:r>
            <a:r>
              <a:rPr lang="tr-TR" sz="4000" b="1" dirty="0"/>
              <a:t>zararları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HAYIR!</a:t>
            </a:r>
          </a:p>
        </p:txBody>
      </p:sp>
      <p:sp>
        <p:nvSpPr>
          <p:cNvPr id="5" name="Metin kutusu 29"/>
          <p:cNvSpPr txBox="1">
            <a:spLocks noGrp="1"/>
          </p:cNvSpPr>
          <p:nvPr>
            <p:ph idx="1"/>
          </p:nvPr>
        </p:nvSpPr>
        <p:spPr>
          <a:xfrm>
            <a:off x="323528" y="2276872"/>
            <a:ext cx="541094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231F20"/>
                </a:solidFill>
              </a:rPr>
              <a:t>Sana uzatılan sigaraya</a:t>
            </a:r>
          </a:p>
          <a:p>
            <a:r>
              <a:rPr lang="tr-TR" sz="2800" dirty="0">
                <a:solidFill>
                  <a:srgbClr val="231F20"/>
                </a:solidFill>
              </a:rPr>
              <a:t>bir kere </a:t>
            </a:r>
            <a:r>
              <a:rPr lang="tr-TR" sz="2800" b="1" dirty="0" smtClean="0">
                <a:solidFill>
                  <a:srgbClr val="E61F4F"/>
                </a:solidFill>
              </a:rPr>
              <a:t>Hayır!</a:t>
            </a:r>
            <a:r>
              <a:rPr lang="tr-TR" sz="2800" dirty="0" smtClean="0">
                <a:solidFill>
                  <a:srgbClr val="231F20"/>
                </a:solidFill>
              </a:rPr>
              <a:t> </a:t>
            </a:r>
            <a:r>
              <a:rPr lang="tr-TR" sz="2800" dirty="0">
                <a:solidFill>
                  <a:srgbClr val="231F20"/>
                </a:solidFill>
              </a:rPr>
              <a:t>dersen,</a:t>
            </a:r>
          </a:p>
          <a:p>
            <a:r>
              <a:rPr lang="tr-TR" sz="2400" dirty="0">
                <a:solidFill>
                  <a:srgbClr val="231F20"/>
                </a:solidFill>
              </a:rPr>
              <a:t>daha sonrakilere de </a:t>
            </a:r>
            <a:r>
              <a:rPr lang="tr-TR" sz="2400" b="1" dirty="0">
                <a:solidFill>
                  <a:srgbClr val="231F20"/>
                </a:solidFill>
              </a:rPr>
              <a:t>Hayır!</a:t>
            </a:r>
            <a:r>
              <a:rPr lang="tr-TR" sz="2400" dirty="0">
                <a:solidFill>
                  <a:srgbClr val="231F20"/>
                </a:solidFill>
              </a:rPr>
              <a:t> dersin.</a:t>
            </a:r>
          </a:p>
          <a:p>
            <a:endParaRPr lang="tr-TR" sz="2800" b="1" dirty="0">
              <a:solidFill>
                <a:srgbClr val="231F20"/>
              </a:solidFill>
            </a:endParaRPr>
          </a:p>
          <a:p>
            <a:r>
              <a:rPr lang="tr-TR" sz="2800" b="1" dirty="0" smtClean="0">
                <a:solidFill>
                  <a:srgbClr val="E61F4F"/>
                </a:solidFill>
              </a:rPr>
              <a:t>Hayır </a:t>
            </a:r>
            <a:r>
              <a:rPr lang="tr-TR" sz="2800" b="1" dirty="0">
                <a:solidFill>
                  <a:srgbClr val="E61F4F"/>
                </a:solidFill>
              </a:rPr>
              <a:t>demeyi öğren!</a:t>
            </a:r>
          </a:p>
        </p:txBody>
      </p:sp>
      <p:sp>
        <p:nvSpPr>
          <p:cNvPr id="6" name="Dikdörtgen 23"/>
          <p:cNvSpPr/>
          <p:nvPr/>
        </p:nvSpPr>
        <p:spPr>
          <a:xfrm flipH="1">
            <a:off x="5220072" y="1484784"/>
            <a:ext cx="3456384" cy="4505945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>
              <a:alphaModFix amt="92000"/>
            </a:blip>
            <a:srcRect/>
            <a:stretch>
              <a:fillRect l="-2000" t="6000" r="-5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7"/>
          <p:cNvSpPr txBox="1"/>
          <p:nvPr/>
        </p:nvSpPr>
        <p:spPr>
          <a:xfrm>
            <a:off x="356650" y="388099"/>
            <a:ext cx="4359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Yanlış bilinenler</a:t>
            </a:r>
          </a:p>
        </p:txBody>
      </p:sp>
      <p:grpSp>
        <p:nvGrpSpPr>
          <p:cNvPr id="31" name="Grup 21"/>
          <p:cNvGrpSpPr/>
          <p:nvPr/>
        </p:nvGrpSpPr>
        <p:grpSpPr>
          <a:xfrm>
            <a:off x="251520" y="1484784"/>
            <a:ext cx="2558008" cy="1421011"/>
            <a:chOff x="521832" y="1771865"/>
            <a:chExt cx="2558008" cy="1421011"/>
          </a:xfrm>
        </p:grpSpPr>
        <p:sp>
          <p:nvSpPr>
            <p:cNvPr id="32" name="Dikdörtgen 22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0000"/>
                </a:solidFill>
              </a:endParaRPr>
            </a:p>
          </p:txBody>
        </p:sp>
        <p:sp>
          <p:nvSpPr>
            <p:cNvPr id="33" name="Dikdörtgen 23"/>
            <p:cNvSpPr/>
            <p:nvPr/>
          </p:nvSpPr>
          <p:spPr>
            <a:xfrm>
              <a:off x="521832" y="1771865"/>
              <a:ext cx="2558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“Sigara sizi sakinleştirir.”</a:t>
              </a:r>
            </a:p>
          </p:txBody>
        </p:sp>
        <p:sp>
          <p:nvSpPr>
            <p:cNvPr id="34" name="Dikdörtgen 24"/>
            <p:cNvSpPr/>
            <p:nvPr/>
          </p:nvSpPr>
          <p:spPr>
            <a:xfrm>
              <a:off x="1378541" y="2159205"/>
              <a:ext cx="844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YANLIŞ</a:t>
              </a:r>
            </a:p>
          </p:txBody>
        </p:sp>
        <p:sp>
          <p:nvSpPr>
            <p:cNvPr id="35" name="Dikdörtgen 28"/>
            <p:cNvSpPr/>
            <p:nvPr/>
          </p:nvSpPr>
          <p:spPr>
            <a:xfrm>
              <a:off x="927551" y="2546545"/>
              <a:ext cx="17465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 smtClean="0">
                  <a:solidFill>
                    <a:srgbClr val="575757"/>
                  </a:solidFill>
                </a:rPr>
                <a:t>Sigara </a:t>
              </a:r>
              <a:r>
                <a:rPr lang="tr-TR" dirty="0">
                  <a:solidFill>
                    <a:srgbClr val="575757"/>
                  </a:solidFill>
                </a:rPr>
                <a:t>sağlığınızı</a:t>
              </a:r>
            </a:p>
            <a:p>
              <a:pPr algn="ctr"/>
              <a:r>
                <a:rPr lang="tr-TR" dirty="0">
                  <a:solidFill>
                    <a:srgbClr val="575757"/>
                  </a:solidFill>
                </a:rPr>
                <a:t>olumsuz etkiler.</a:t>
              </a:r>
            </a:p>
          </p:txBody>
        </p:sp>
      </p:grpSp>
      <p:pic>
        <p:nvPicPr>
          <p:cNvPr id="36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916832"/>
            <a:ext cx="2348978" cy="2348978"/>
          </a:xfrm>
          <a:prstGeom prst="rect">
            <a:avLst/>
          </a:prstGeom>
        </p:spPr>
      </p:pic>
      <p:grpSp>
        <p:nvGrpSpPr>
          <p:cNvPr id="37" name="Grup 30"/>
          <p:cNvGrpSpPr/>
          <p:nvPr/>
        </p:nvGrpSpPr>
        <p:grpSpPr>
          <a:xfrm>
            <a:off x="6444208" y="1628800"/>
            <a:ext cx="2380361" cy="1144012"/>
            <a:chOff x="360801" y="1771865"/>
            <a:chExt cx="2880084" cy="1144012"/>
          </a:xfrm>
        </p:grpSpPr>
        <p:sp>
          <p:nvSpPr>
            <p:cNvPr id="38" name="Dikdörtgen 31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0000"/>
                </a:solidFill>
              </a:endParaRPr>
            </a:p>
          </p:txBody>
        </p:sp>
        <p:sp>
          <p:nvSpPr>
            <p:cNvPr id="39" name="Dikdörtgen 32"/>
            <p:cNvSpPr/>
            <p:nvPr/>
          </p:nvSpPr>
          <p:spPr>
            <a:xfrm>
              <a:off x="360801" y="1771865"/>
              <a:ext cx="2880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“Sigara sorunları unutturur.”</a:t>
              </a:r>
            </a:p>
          </p:txBody>
        </p:sp>
        <p:sp>
          <p:nvSpPr>
            <p:cNvPr id="40" name="Dikdörtgen 33"/>
            <p:cNvSpPr/>
            <p:nvPr/>
          </p:nvSpPr>
          <p:spPr>
            <a:xfrm>
              <a:off x="1378541" y="2159205"/>
              <a:ext cx="844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YANLIŞ</a:t>
              </a:r>
            </a:p>
          </p:txBody>
        </p:sp>
        <p:sp>
          <p:nvSpPr>
            <p:cNvPr id="41" name="Dikdörtgen 34"/>
            <p:cNvSpPr/>
            <p:nvPr/>
          </p:nvSpPr>
          <p:spPr>
            <a:xfrm>
              <a:off x="512570" y="2546545"/>
              <a:ext cx="2576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575757"/>
                  </a:solidFill>
                </a:rPr>
                <a:t>Sigara yeni sorunlar ekler.</a:t>
              </a:r>
            </a:p>
          </p:txBody>
        </p:sp>
      </p:grpSp>
      <p:grpSp>
        <p:nvGrpSpPr>
          <p:cNvPr id="42" name="Grup 6"/>
          <p:cNvGrpSpPr/>
          <p:nvPr/>
        </p:nvGrpSpPr>
        <p:grpSpPr>
          <a:xfrm>
            <a:off x="395536" y="4149080"/>
            <a:ext cx="3018322" cy="1512168"/>
            <a:chOff x="72382" y="1771865"/>
            <a:chExt cx="3456908" cy="1664292"/>
          </a:xfrm>
        </p:grpSpPr>
        <p:sp>
          <p:nvSpPr>
            <p:cNvPr id="43" name="Dikdörtgen 5"/>
            <p:cNvSpPr/>
            <p:nvPr/>
          </p:nvSpPr>
          <p:spPr>
            <a:xfrm>
              <a:off x="1301691" y="2419264"/>
              <a:ext cx="998289" cy="369332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0000"/>
                </a:solidFill>
              </a:endParaRPr>
            </a:p>
          </p:txBody>
        </p:sp>
        <p:sp>
          <p:nvSpPr>
            <p:cNvPr id="44" name="Dikdörtgen 2"/>
            <p:cNvSpPr/>
            <p:nvPr/>
          </p:nvSpPr>
          <p:spPr>
            <a:xfrm>
              <a:off x="72382" y="1771865"/>
              <a:ext cx="34569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“Sigara dumanını içime</a:t>
              </a:r>
            </a:p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çekmiyorum, bana bir zararı yok.”</a:t>
              </a:r>
            </a:p>
          </p:txBody>
        </p:sp>
        <p:sp>
          <p:nvSpPr>
            <p:cNvPr id="45" name="Dikdörtgen 17"/>
            <p:cNvSpPr/>
            <p:nvPr/>
          </p:nvSpPr>
          <p:spPr>
            <a:xfrm>
              <a:off x="1378541" y="2402486"/>
              <a:ext cx="844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YANLIŞ</a:t>
              </a:r>
            </a:p>
          </p:txBody>
        </p:sp>
        <p:sp>
          <p:nvSpPr>
            <p:cNvPr id="46" name="Dikdörtgen 19"/>
            <p:cNvSpPr/>
            <p:nvPr/>
          </p:nvSpPr>
          <p:spPr>
            <a:xfrm>
              <a:off x="192318" y="2789826"/>
              <a:ext cx="32170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575757"/>
                  </a:solidFill>
                </a:rPr>
                <a:t>İçe çekilmeyen sigara dumanı da</a:t>
              </a:r>
            </a:p>
            <a:p>
              <a:pPr algn="ctr"/>
              <a:r>
                <a:rPr lang="tr-TR" dirty="0">
                  <a:solidFill>
                    <a:srgbClr val="575757"/>
                  </a:solidFill>
                </a:rPr>
                <a:t>hastalıklara neden olmaktadır.</a:t>
              </a:r>
            </a:p>
          </p:txBody>
        </p:sp>
      </p:grpSp>
      <p:grpSp>
        <p:nvGrpSpPr>
          <p:cNvPr id="47" name="Grup 40"/>
          <p:cNvGrpSpPr/>
          <p:nvPr/>
        </p:nvGrpSpPr>
        <p:grpSpPr>
          <a:xfrm>
            <a:off x="5652120" y="4293096"/>
            <a:ext cx="3030702" cy="1421011"/>
            <a:chOff x="285489" y="1771865"/>
            <a:chExt cx="3030702" cy="1421011"/>
          </a:xfrm>
        </p:grpSpPr>
        <p:sp>
          <p:nvSpPr>
            <p:cNvPr id="48" name="Dikdörtgen 41"/>
            <p:cNvSpPr/>
            <p:nvPr/>
          </p:nvSpPr>
          <p:spPr>
            <a:xfrm>
              <a:off x="1301691" y="2175983"/>
              <a:ext cx="998289" cy="369332"/>
            </a:xfrm>
            <a:prstGeom prst="rect">
              <a:avLst/>
            </a:prstGeom>
            <a:solidFill>
              <a:srgbClr val="E61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0000"/>
                </a:solidFill>
              </a:endParaRPr>
            </a:p>
          </p:txBody>
        </p:sp>
        <p:sp>
          <p:nvSpPr>
            <p:cNvPr id="49" name="Dikdörtgen 42"/>
            <p:cNvSpPr/>
            <p:nvPr/>
          </p:nvSpPr>
          <p:spPr>
            <a:xfrm>
              <a:off x="870623" y="1771865"/>
              <a:ext cx="1860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rgbClr val="575757"/>
                  </a:solidFill>
                </a:rPr>
                <a:t>“Sigara zayıflatır.”</a:t>
              </a:r>
            </a:p>
          </p:txBody>
        </p:sp>
        <p:sp>
          <p:nvSpPr>
            <p:cNvPr id="50" name="Dikdörtgen 43"/>
            <p:cNvSpPr/>
            <p:nvPr/>
          </p:nvSpPr>
          <p:spPr>
            <a:xfrm>
              <a:off x="1378541" y="2159205"/>
              <a:ext cx="844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YANLIŞ</a:t>
              </a:r>
            </a:p>
          </p:txBody>
        </p:sp>
        <p:sp>
          <p:nvSpPr>
            <p:cNvPr id="51" name="Dikdörtgen 44"/>
            <p:cNvSpPr/>
            <p:nvPr/>
          </p:nvSpPr>
          <p:spPr>
            <a:xfrm>
              <a:off x="285489" y="2546545"/>
              <a:ext cx="30307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575757"/>
                  </a:solidFill>
                </a:rPr>
                <a:t>Sigara kişinin çirkinleşmesine</a:t>
              </a:r>
            </a:p>
            <a:p>
              <a:pPr algn="ctr"/>
              <a:r>
                <a:rPr lang="tr-TR" dirty="0">
                  <a:solidFill>
                    <a:srgbClr val="575757"/>
                  </a:solidFill>
                </a:rPr>
                <a:t>ve kötü kokmasına neden olur.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2051720" y="476672"/>
            <a:ext cx="5075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Sigarayı bıraktıktan</a:t>
            </a:r>
          </a:p>
          <a:p>
            <a:r>
              <a:rPr lang="tr-TR" sz="4800" b="1" dirty="0">
                <a:solidFill>
                  <a:schemeClr val="accent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sonra...</a:t>
            </a:r>
          </a:p>
        </p:txBody>
      </p:sp>
      <p:sp>
        <p:nvSpPr>
          <p:cNvPr id="5" name="Metin kutusu 15"/>
          <p:cNvSpPr txBox="1"/>
          <p:nvPr/>
        </p:nvSpPr>
        <p:spPr>
          <a:xfrm>
            <a:off x="395536" y="2564904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Sigarayı bırakmak için kanser ya da kalp hastası olmayı beklerseniz,</a:t>
            </a:r>
          </a:p>
          <a:p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vücudunuzun kendini tamir etmesi için pek fazla vakti olmayacaktır.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2034190" y="61308"/>
            <a:ext cx="5075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Sigarayı</a:t>
            </a:r>
            <a:r>
              <a:rPr lang="de-DE" sz="4800" b="1" dirty="0"/>
              <a:t> </a:t>
            </a:r>
            <a:r>
              <a:rPr lang="de-DE" sz="4800" b="1" dirty="0" err="1"/>
              <a:t>bıraktıktan</a:t>
            </a:r>
            <a:endParaRPr lang="de-DE" sz="4800" b="1" dirty="0"/>
          </a:p>
          <a:p>
            <a:r>
              <a:rPr lang="de-DE" sz="4800" b="1" dirty="0" err="1"/>
              <a:t>sonra</a:t>
            </a:r>
            <a:r>
              <a:rPr lang="de-DE" sz="4800" b="1" dirty="0"/>
              <a:t>...</a:t>
            </a:r>
            <a:endParaRPr lang="tr-TR" sz="4800" b="1" dirty="0"/>
          </a:p>
        </p:txBody>
      </p:sp>
      <p:grpSp>
        <p:nvGrpSpPr>
          <p:cNvPr id="5" name="Grup 15">
            <a:extLst>
              <a:ext uri="{FF2B5EF4-FFF2-40B4-BE49-F238E27FC236}">
                <a16:creationId xmlns:a16="http://schemas.microsoft.com/office/drawing/2014/main" xmlns="" id="{6478FC09-8DBF-584E-A4AA-50CEAD939E74}"/>
              </a:ext>
            </a:extLst>
          </p:cNvPr>
          <p:cNvGrpSpPr/>
          <p:nvPr/>
        </p:nvGrpSpPr>
        <p:grpSpPr>
          <a:xfrm>
            <a:off x="372717" y="2428185"/>
            <a:ext cx="7711915" cy="568513"/>
            <a:chOff x="372717" y="2428185"/>
            <a:chExt cx="7711915" cy="568513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xmlns="" id="{39CD148A-9223-A345-9043-7DAF8E1C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717" y="2428185"/>
              <a:ext cx="824600" cy="568513"/>
            </a:xfrm>
            <a:prstGeom prst="rect">
              <a:avLst/>
            </a:prstGeom>
          </p:spPr>
        </p:pic>
        <p:sp>
          <p:nvSpPr>
            <p:cNvPr id="7" name="Metin kutusu 25"/>
            <p:cNvSpPr txBox="1"/>
            <p:nvPr/>
          </p:nvSpPr>
          <p:spPr>
            <a:xfrm>
              <a:off x="1398891" y="2450072"/>
              <a:ext cx="6685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E61F4F"/>
                  </a:solidFill>
                </a:rPr>
                <a:t>20 dakika sonra </a:t>
              </a:r>
              <a:r>
                <a:rPr lang="tr-TR" sz="2000" dirty="0">
                  <a:solidFill>
                    <a:srgbClr val="575757"/>
                  </a:solidFill>
                </a:rPr>
                <a:t>nabız ve hızlı soluk alıp verme normale döner. </a:t>
              </a:r>
            </a:p>
          </p:txBody>
        </p:sp>
      </p:grpSp>
      <p:grpSp>
        <p:nvGrpSpPr>
          <p:cNvPr id="8" name="Grup 16">
            <a:extLst>
              <a:ext uri="{FF2B5EF4-FFF2-40B4-BE49-F238E27FC236}">
                <a16:creationId xmlns:a16="http://schemas.microsoft.com/office/drawing/2014/main" xmlns="" id="{FCD67F7A-6C5A-2746-974C-CE3CF85D4E3F}"/>
              </a:ext>
            </a:extLst>
          </p:cNvPr>
          <p:cNvGrpSpPr/>
          <p:nvPr/>
        </p:nvGrpSpPr>
        <p:grpSpPr>
          <a:xfrm>
            <a:off x="372717" y="3061474"/>
            <a:ext cx="7558090" cy="624852"/>
            <a:chOff x="372717" y="3061474"/>
            <a:chExt cx="7558090" cy="624852"/>
          </a:xfrm>
        </p:grpSpPr>
        <p:pic>
          <p:nvPicPr>
            <p:cNvPr id="9" name="Resim 7">
              <a:extLst>
                <a:ext uri="{FF2B5EF4-FFF2-40B4-BE49-F238E27FC236}">
                  <a16:creationId xmlns:a16="http://schemas.microsoft.com/office/drawing/2014/main" xmlns="" id="{39D90081-359F-C943-A935-C00C1081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717" y="3061474"/>
              <a:ext cx="824600" cy="624852"/>
            </a:xfrm>
            <a:prstGeom prst="rect">
              <a:avLst/>
            </a:prstGeom>
          </p:spPr>
        </p:pic>
        <p:sp>
          <p:nvSpPr>
            <p:cNvPr id="10" name="Metin kutusu 22"/>
            <p:cNvSpPr txBox="1"/>
            <p:nvPr/>
          </p:nvSpPr>
          <p:spPr>
            <a:xfrm>
              <a:off x="1398891" y="3083990"/>
              <a:ext cx="6531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E61F4F"/>
                  </a:solidFill>
                </a:rPr>
                <a:t>8 saat sonra </a:t>
              </a:r>
              <a:r>
                <a:rPr lang="tr-TR" sz="2000" dirty="0">
                  <a:solidFill>
                    <a:srgbClr val="575757"/>
                  </a:solidFill>
                </a:rPr>
                <a:t>kandaki oksijen düzeyi normal seviyesine döner. </a:t>
              </a:r>
            </a:p>
          </p:txBody>
        </p:sp>
      </p:grpSp>
      <p:grpSp>
        <p:nvGrpSpPr>
          <p:cNvPr id="11" name="Grup 17">
            <a:extLst>
              <a:ext uri="{FF2B5EF4-FFF2-40B4-BE49-F238E27FC236}">
                <a16:creationId xmlns:a16="http://schemas.microsoft.com/office/drawing/2014/main" xmlns="" id="{12830AA8-F0A6-6F42-943D-53421DC97167}"/>
              </a:ext>
            </a:extLst>
          </p:cNvPr>
          <p:cNvGrpSpPr/>
          <p:nvPr/>
        </p:nvGrpSpPr>
        <p:grpSpPr>
          <a:xfrm>
            <a:off x="372718" y="3714857"/>
            <a:ext cx="6039084" cy="624394"/>
            <a:chOff x="372718" y="3714857"/>
            <a:chExt cx="6039084" cy="624394"/>
          </a:xfrm>
        </p:grpSpPr>
        <p:pic>
          <p:nvPicPr>
            <p:cNvPr id="12" name="Resim 9">
              <a:extLst>
                <a:ext uri="{FF2B5EF4-FFF2-40B4-BE49-F238E27FC236}">
                  <a16:creationId xmlns:a16="http://schemas.microsoft.com/office/drawing/2014/main" xmlns="" id="{79D73704-F314-B442-AEFB-5E76CDBEB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718" y="3724643"/>
              <a:ext cx="824599" cy="614608"/>
            </a:xfrm>
            <a:prstGeom prst="rect">
              <a:avLst/>
            </a:prstGeom>
          </p:spPr>
        </p:pic>
        <p:sp>
          <p:nvSpPr>
            <p:cNvPr id="13" name="Metin kutusu 39"/>
            <p:cNvSpPr txBox="1"/>
            <p:nvPr/>
          </p:nvSpPr>
          <p:spPr>
            <a:xfrm>
              <a:off x="1398891" y="3714857"/>
              <a:ext cx="5012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E61F4F"/>
                  </a:solidFill>
                </a:rPr>
                <a:t>24 saat sonra </a:t>
              </a:r>
              <a:r>
                <a:rPr lang="tr-TR" sz="2000" dirty="0" smtClean="0">
                  <a:solidFill>
                    <a:srgbClr val="575757"/>
                  </a:solidFill>
                </a:rPr>
                <a:t>karbon monoksit </a:t>
              </a:r>
              <a:r>
                <a:rPr lang="tr-TR" sz="2000" dirty="0">
                  <a:solidFill>
                    <a:srgbClr val="575757"/>
                  </a:solidFill>
                </a:rPr>
                <a:t>vücuttan atılır. </a:t>
              </a:r>
            </a:p>
          </p:txBody>
        </p:sp>
      </p:grpSp>
      <p:grpSp>
        <p:nvGrpSpPr>
          <p:cNvPr id="14" name="Grup 18">
            <a:extLst>
              <a:ext uri="{FF2B5EF4-FFF2-40B4-BE49-F238E27FC236}">
                <a16:creationId xmlns:a16="http://schemas.microsoft.com/office/drawing/2014/main" xmlns="" id="{183FC409-1A5C-0C49-981C-2EA75F2CA448}"/>
              </a:ext>
            </a:extLst>
          </p:cNvPr>
          <p:cNvGrpSpPr/>
          <p:nvPr/>
        </p:nvGrpSpPr>
        <p:grpSpPr>
          <a:xfrm>
            <a:off x="372717" y="4306003"/>
            <a:ext cx="5589987" cy="747774"/>
            <a:chOff x="372717" y="4306003"/>
            <a:chExt cx="5589987" cy="747774"/>
          </a:xfrm>
        </p:grpSpPr>
        <p:pic>
          <p:nvPicPr>
            <p:cNvPr id="15" name="Resim 10">
              <a:extLst>
                <a:ext uri="{FF2B5EF4-FFF2-40B4-BE49-F238E27FC236}">
                  <a16:creationId xmlns:a16="http://schemas.microsoft.com/office/drawing/2014/main" xmlns="" id="{A1182BE6-3C84-E049-AFF9-17D6E797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717" y="4306003"/>
              <a:ext cx="824600" cy="747774"/>
            </a:xfrm>
            <a:prstGeom prst="rect">
              <a:avLst/>
            </a:prstGeom>
          </p:spPr>
        </p:pic>
        <p:sp>
          <p:nvSpPr>
            <p:cNvPr id="16" name="Metin kutusu 30"/>
            <p:cNvSpPr txBox="1"/>
            <p:nvPr/>
          </p:nvSpPr>
          <p:spPr>
            <a:xfrm>
              <a:off x="1398891" y="4335667"/>
              <a:ext cx="45638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E61F4F"/>
                  </a:solidFill>
                </a:rPr>
                <a:t>48 saat sonra </a:t>
              </a:r>
              <a:r>
                <a:rPr lang="tr-TR" sz="2000" dirty="0">
                  <a:solidFill>
                    <a:srgbClr val="575757"/>
                  </a:solidFill>
                </a:rPr>
                <a:t>artan nikotin düzeyi ve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azalan tat ve koku duyusu normale döner. </a:t>
              </a:r>
            </a:p>
          </p:txBody>
        </p:sp>
      </p:grpSp>
      <p:grpSp>
        <p:nvGrpSpPr>
          <p:cNvPr id="17" name="Grup 1"/>
          <p:cNvGrpSpPr/>
          <p:nvPr/>
        </p:nvGrpSpPr>
        <p:grpSpPr>
          <a:xfrm>
            <a:off x="1168637" y="2433294"/>
            <a:ext cx="180363" cy="2593481"/>
            <a:chOff x="515923" y="2433294"/>
            <a:chExt cx="180363" cy="2593481"/>
          </a:xfrm>
        </p:grpSpPr>
        <p:cxnSp>
          <p:nvCxnSpPr>
            <p:cNvPr id="18" name="Düz Bağlayıcı 6"/>
            <p:cNvCxnSpPr/>
            <p:nvPr/>
          </p:nvCxnSpPr>
          <p:spPr>
            <a:xfrm>
              <a:off x="604007" y="2433294"/>
              <a:ext cx="0" cy="2593481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1"/>
            <p:cNvCxnSpPr/>
            <p:nvPr/>
          </p:nvCxnSpPr>
          <p:spPr>
            <a:xfrm>
              <a:off x="520118" y="2650921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32"/>
            <p:cNvCxnSpPr/>
            <p:nvPr/>
          </p:nvCxnSpPr>
          <p:spPr>
            <a:xfrm>
              <a:off x="515923" y="3273104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33"/>
            <p:cNvCxnSpPr/>
            <p:nvPr/>
          </p:nvCxnSpPr>
          <p:spPr>
            <a:xfrm>
              <a:off x="515923" y="3902279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34"/>
            <p:cNvCxnSpPr/>
            <p:nvPr/>
          </p:nvCxnSpPr>
          <p:spPr>
            <a:xfrm>
              <a:off x="515923" y="4523064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2034190" y="61308"/>
            <a:ext cx="5075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/>
              <a:t>Sigarayı</a:t>
            </a:r>
            <a:r>
              <a:rPr lang="de-DE" sz="4800" b="1" dirty="0"/>
              <a:t> </a:t>
            </a:r>
            <a:r>
              <a:rPr lang="de-DE" sz="4800" b="1" dirty="0" err="1"/>
              <a:t>bıraktıktan</a:t>
            </a:r>
            <a:endParaRPr lang="de-DE" sz="4800" b="1" dirty="0"/>
          </a:p>
          <a:p>
            <a:r>
              <a:rPr lang="de-DE" sz="4800" b="1" dirty="0" err="1"/>
              <a:t>sonra</a:t>
            </a:r>
            <a:r>
              <a:rPr lang="de-DE" sz="4800" b="1" dirty="0"/>
              <a:t>...</a:t>
            </a:r>
            <a:endParaRPr lang="tr-TR" sz="4800" b="1" dirty="0"/>
          </a:p>
        </p:txBody>
      </p:sp>
      <p:sp>
        <p:nvSpPr>
          <p:cNvPr id="5" name="Metin kutusu 25"/>
          <p:cNvSpPr txBox="1"/>
          <p:nvPr/>
        </p:nvSpPr>
        <p:spPr>
          <a:xfrm>
            <a:off x="1394695" y="2450072"/>
            <a:ext cx="672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72 saat sonra </a:t>
            </a:r>
            <a:r>
              <a:rPr lang="tr-TR" sz="2000" dirty="0">
                <a:solidFill>
                  <a:srgbClr val="575757"/>
                </a:solidFill>
              </a:rPr>
              <a:t>soluk alıp vermek kolaylaşır, enerji düzeyi artar. </a:t>
            </a:r>
          </a:p>
        </p:txBody>
      </p:sp>
      <p:sp>
        <p:nvSpPr>
          <p:cNvPr id="6" name="Metin kutusu 22"/>
          <p:cNvSpPr txBox="1"/>
          <p:nvPr/>
        </p:nvSpPr>
        <p:spPr>
          <a:xfrm>
            <a:off x="1394696" y="2947614"/>
            <a:ext cx="6593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2-12 hafta sonra </a:t>
            </a:r>
            <a:r>
              <a:rPr lang="tr-TR" sz="2000" dirty="0">
                <a:solidFill>
                  <a:srgbClr val="575757"/>
                </a:solidFill>
              </a:rPr>
              <a:t>vücuttaki dolaşım düzelir, yürürken meydana</a:t>
            </a:r>
          </a:p>
          <a:p>
            <a:r>
              <a:rPr lang="tr-TR" sz="2000" dirty="0">
                <a:solidFill>
                  <a:srgbClr val="575757"/>
                </a:solidFill>
              </a:rPr>
              <a:t>gelen yorulma ve tıkanmalar azalır. </a:t>
            </a:r>
          </a:p>
        </p:txBody>
      </p:sp>
      <p:sp>
        <p:nvSpPr>
          <p:cNvPr id="7" name="Metin kutusu 39"/>
          <p:cNvSpPr txBox="1"/>
          <p:nvPr/>
        </p:nvSpPr>
        <p:spPr>
          <a:xfrm>
            <a:off x="1394696" y="3734072"/>
            <a:ext cx="5612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3-9 ay sonra </a:t>
            </a:r>
            <a:r>
              <a:rPr lang="tr-TR" sz="2000" dirty="0">
                <a:solidFill>
                  <a:srgbClr val="575757"/>
                </a:solidFill>
              </a:rPr>
              <a:t>akciğer performansı  % 5 ile % 10 artar. </a:t>
            </a:r>
            <a:br>
              <a:rPr lang="tr-TR" sz="2000" dirty="0">
                <a:solidFill>
                  <a:srgbClr val="575757"/>
                </a:solidFill>
              </a:rPr>
            </a:br>
            <a:r>
              <a:rPr lang="tr-TR" sz="2000" dirty="0">
                <a:solidFill>
                  <a:srgbClr val="575757"/>
                </a:solidFill>
              </a:rPr>
              <a:t>Kısa süreli ve hırıltılı soluk almalar düzelir.</a:t>
            </a:r>
          </a:p>
        </p:txBody>
      </p:sp>
      <p:sp>
        <p:nvSpPr>
          <p:cNvPr id="8" name="Metin kutusu 30"/>
          <p:cNvSpPr txBox="1"/>
          <p:nvPr/>
        </p:nvSpPr>
        <p:spPr>
          <a:xfrm>
            <a:off x="1394696" y="4530239"/>
            <a:ext cx="630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12 ay sonra </a:t>
            </a:r>
            <a:r>
              <a:rPr lang="tr-TR" sz="2000" dirty="0">
                <a:solidFill>
                  <a:srgbClr val="575757"/>
                </a:solidFill>
              </a:rPr>
              <a:t>kalp hastalıklarına yakalanma riski  % 50 azalır. </a:t>
            </a:r>
          </a:p>
        </p:txBody>
      </p:sp>
      <p:grpSp>
        <p:nvGrpSpPr>
          <p:cNvPr id="9" name="Grup 1"/>
          <p:cNvGrpSpPr/>
          <p:nvPr/>
        </p:nvGrpSpPr>
        <p:grpSpPr>
          <a:xfrm>
            <a:off x="1153257" y="2433294"/>
            <a:ext cx="191548" cy="2593481"/>
            <a:chOff x="504738" y="2433294"/>
            <a:chExt cx="191548" cy="2593481"/>
          </a:xfrm>
        </p:grpSpPr>
        <p:cxnSp>
          <p:nvCxnSpPr>
            <p:cNvPr id="10" name="Düz Bağlayıcı 32"/>
            <p:cNvCxnSpPr/>
            <p:nvPr/>
          </p:nvCxnSpPr>
          <p:spPr>
            <a:xfrm>
              <a:off x="604007" y="2433294"/>
              <a:ext cx="0" cy="2593481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33"/>
            <p:cNvCxnSpPr/>
            <p:nvPr/>
          </p:nvCxnSpPr>
          <p:spPr>
            <a:xfrm>
              <a:off x="520118" y="2650921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34"/>
            <p:cNvCxnSpPr/>
            <p:nvPr/>
          </p:nvCxnSpPr>
          <p:spPr>
            <a:xfrm>
              <a:off x="513127" y="3155659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35"/>
            <p:cNvCxnSpPr/>
            <p:nvPr/>
          </p:nvCxnSpPr>
          <p:spPr>
            <a:xfrm>
              <a:off x="504738" y="3935835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36"/>
            <p:cNvCxnSpPr/>
            <p:nvPr/>
          </p:nvCxnSpPr>
          <p:spPr>
            <a:xfrm>
              <a:off x="511729" y="4724400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Resim 2">
            <a:extLst>
              <a:ext uri="{FF2B5EF4-FFF2-40B4-BE49-F238E27FC236}">
                <a16:creationId xmlns:a16="http://schemas.microsoft.com/office/drawing/2014/main" xmlns="" id="{AB20C309-E7B6-FB47-97A5-C91BFCD5B7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448" y="2274600"/>
            <a:ext cx="761033" cy="717545"/>
          </a:xfrm>
          <a:prstGeom prst="rect">
            <a:avLst/>
          </a:prstGeom>
        </p:spPr>
      </p:pic>
      <p:pic>
        <p:nvPicPr>
          <p:cNvPr id="16" name="Resim 3">
            <a:extLst>
              <a:ext uri="{FF2B5EF4-FFF2-40B4-BE49-F238E27FC236}">
                <a16:creationId xmlns:a16="http://schemas.microsoft.com/office/drawing/2014/main" xmlns="" id="{DB3BC35E-C03F-EC41-A9CA-75D81AE72A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48" y="3038006"/>
            <a:ext cx="761033" cy="733853"/>
          </a:xfrm>
          <a:prstGeom prst="rect">
            <a:avLst/>
          </a:prstGeom>
        </p:spPr>
      </p:pic>
      <p:pic>
        <p:nvPicPr>
          <p:cNvPr id="17" name="Resim 4">
            <a:extLst>
              <a:ext uri="{FF2B5EF4-FFF2-40B4-BE49-F238E27FC236}">
                <a16:creationId xmlns:a16="http://schemas.microsoft.com/office/drawing/2014/main" xmlns="" id="{72EC6781-DF36-0144-B4C4-1B2BBFDA59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448" y="3786467"/>
            <a:ext cx="761033" cy="597955"/>
          </a:xfrm>
          <a:prstGeom prst="rect">
            <a:avLst/>
          </a:prstGeom>
        </p:spPr>
      </p:pic>
      <p:pic>
        <p:nvPicPr>
          <p:cNvPr id="18" name="Resim 6">
            <a:extLst>
              <a:ext uri="{FF2B5EF4-FFF2-40B4-BE49-F238E27FC236}">
                <a16:creationId xmlns:a16="http://schemas.microsoft.com/office/drawing/2014/main" xmlns="" id="{F0FAAA33-FFC6-E54F-8AF6-F1B96998A2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14" y="4441958"/>
            <a:ext cx="706300" cy="67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2439524" y="184418"/>
            <a:ext cx="4264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/>
              <a:t>Sigarayı</a:t>
            </a:r>
            <a:r>
              <a:rPr lang="de-DE" sz="4000" b="1" dirty="0"/>
              <a:t> </a:t>
            </a:r>
            <a:r>
              <a:rPr lang="de-DE" sz="4000" b="1" dirty="0" err="1"/>
              <a:t>bıraktıktan</a:t>
            </a:r>
            <a:endParaRPr lang="de-DE" sz="4000" b="1" dirty="0"/>
          </a:p>
          <a:p>
            <a:r>
              <a:rPr lang="de-DE" sz="4000" b="1" dirty="0" err="1"/>
              <a:t>sonra</a:t>
            </a:r>
            <a:r>
              <a:rPr lang="de-DE" sz="4000" b="1" dirty="0"/>
              <a:t>...</a:t>
            </a:r>
            <a:endParaRPr lang="tr-TR" sz="4000" b="1" dirty="0"/>
          </a:p>
        </p:txBody>
      </p:sp>
      <p:sp>
        <p:nvSpPr>
          <p:cNvPr id="5" name="Metin kutusu 25"/>
          <p:cNvSpPr txBox="1"/>
          <p:nvPr/>
        </p:nvSpPr>
        <p:spPr>
          <a:xfrm>
            <a:off x="1401686" y="2450072"/>
            <a:ext cx="672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12-36 ay sonra</a:t>
            </a:r>
            <a:r>
              <a:rPr lang="tr-TR" sz="2000" dirty="0">
                <a:solidFill>
                  <a:srgbClr val="575757"/>
                </a:solidFill>
              </a:rPr>
              <a:t> mesane kanserine yakalanma riski  % 50 azalır. </a:t>
            </a:r>
          </a:p>
        </p:txBody>
      </p:sp>
      <p:sp>
        <p:nvSpPr>
          <p:cNvPr id="6" name="Metin kutusu 22"/>
          <p:cNvSpPr txBox="1"/>
          <p:nvPr/>
        </p:nvSpPr>
        <p:spPr>
          <a:xfrm>
            <a:off x="1401687" y="2947614"/>
            <a:ext cx="6092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5 yıl sonra </a:t>
            </a:r>
            <a:r>
              <a:rPr lang="tr-TR" sz="2000" dirty="0">
                <a:solidFill>
                  <a:srgbClr val="575757"/>
                </a:solidFill>
              </a:rPr>
              <a:t>kalp krizi ve solunum yollarıyla ilgili kanserlere</a:t>
            </a:r>
          </a:p>
          <a:p>
            <a:r>
              <a:rPr lang="tr-TR" sz="2000" dirty="0">
                <a:solidFill>
                  <a:srgbClr val="575757"/>
                </a:solidFill>
              </a:rPr>
              <a:t>yakalanma riski %50 azalır. </a:t>
            </a:r>
          </a:p>
        </p:txBody>
      </p:sp>
      <p:sp>
        <p:nvSpPr>
          <p:cNvPr id="7" name="Metin kutusu 39"/>
          <p:cNvSpPr txBox="1"/>
          <p:nvPr/>
        </p:nvSpPr>
        <p:spPr>
          <a:xfrm>
            <a:off x="1401687" y="3734072"/>
            <a:ext cx="6286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10-15 yıl sonra </a:t>
            </a:r>
            <a:r>
              <a:rPr lang="tr-TR" sz="2000" dirty="0">
                <a:solidFill>
                  <a:srgbClr val="575757"/>
                </a:solidFill>
              </a:rPr>
              <a:t>kalp krizi geçirme olasılığı sigara içmeyenler</a:t>
            </a:r>
          </a:p>
          <a:p>
            <a:r>
              <a:rPr lang="tr-TR" sz="2000" dirty="0">
                <a:solidFill>
                  <a:srgbClr val="575757"/>
                </a:solidFill>
              </a:rPr>
              <a:t>ile aynı seviyeye iner ve akciğer kanserine yakalanma riski</a:t>
            </a:r>
          </a:p>
          <a:p>
            <a:r>
              <a:rPr lang="tr-TR" sz="2000" dirty="0">
                <a:solidFill>
                  <a:srgbClr val="575757"/>
                </a:solidFill>
              </a:rPr>
              <a:t>içenlere göre yarı yarıya azalır.</a:t>
            </a:r>
          </a:p>
        </p:txBody>
      </p:sp>
      <p:grpSp>
        <p:nvGrpSpPr>
          <p:cNvPr id="8" name="Grup 1"/>
          <p:cNvGrpSpPr/>
          <p:nvPr/>
        </p:nvGrpSpPr>
        <p:grpSpPr>
          <a:xfrm>
            <a:off x="1168637" y="2433294"/>
            <a:ext cx="183159" cy="2593481"/>
            <a:chOff x="513127" y="2433294"/>
            <a:chExt cx="183159" cy="2593481"/>
          </a:xfrm>
        </p:grpSpPr>
        <p:cxnSp>
          <p:nvCxnSpPr>
            <p:cNvPr id="9" name="Düz Bağlayıcı 29"/>
            <p:cNvCxnSpPr/>
            <p:nvPr/>
          </p:nvCxnSpPr>
          <p:spPr>
            <a:xfrm>
              <a:off x="604007" y="2433294"/>
              <a:ext cx="0" cy="2593481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30"/>
            <p:cNvCxnSpPr/>
            <p:nvPr/>
          </p:nvCxnSpPr>
          <p:spPr>
            <a:xfrm>
              <a:off x="520118" y="2650921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31"/>
            <p:cNvCxnSpPr/>
            <p:nvPr/>
          </p:nvCxnSpPr>
          <p:spPr>
            <a:xfrm>
              <a:off x="513127" y="3138881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32"/>
            <p:cNvCxnSpPr/>
            <p:nvPr/>
          </p:nvCxnSpPr>
          <p:spPr>
            <a:xfrm>
              <a:off x="513127" y="3935835"/>
              <a:ext cx="176168" cy="0"/>
            </a:xfrm>
            <a:prstGeom prst="line">
              <a:avLst/>
            </a:prstGeom>
            <a:ln w="12700">
              <a:solidFill>
                <a:srgbClr val="E61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Resim 17">
            <a:extLst>
              <a:ext uri="{FF2B5EF4-FFF2-40B4-BE49-F238E27FC236}">
                <a16:creationId xmlns:a16="http://schemas.microsoft.com/office/drawing/2014/main" xmlns="" id="{CEE1D27A-9414-2848-892B-91C0ACF5C5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091" y="2406829"/>
            <a:ext cx="668622" cy="652314"/>
          </a:xfrm>
          <a:prstGeom prst="rect">
            <a:avLst/>
          </a:prstGeom>
        </p:spPr>
      </p:pic>
      <p:pic>
        <p:nvPicPr>
          <p:cNvPr id="14" name="Resim 34">
            <a:extLst>
              <a:ext uri="{FF2B5EF4-FFF2-40B4-BE49-F238E27FC236}">
                <a16:creationId xmlns:a16="http://schemas.microsoft.com/office/drawing/2014/main" xmlns="" id="{4FD4C81E-BB60-0A43-A172-C0C756450B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14" y="3325977"/>
            <a:ext cx="706300" cy="671846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755576" y="5373216"/>
            <a:ext cx="763284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Sigarayı bırakmak için ALO 171 DANIŞMA HATTI ‘</a:t>
            </a:r>
            <a:r>
              <a:rPr lang="tr-TR" sz="2400" dirty="0" err="1" smtClean="0"/>
              <a:t>ndan</a:t>
            </a:r>
            <a:r>
              <a:rPr lang="tr-TR" sz="2400" dirty="0" smtClean="0"/>
              <a:t> destek </a:t>
            </a:r>
            <a:r>
              <a:rPr lang="tr-TR" sz="2400" dirty="0" smtClean="0"/>
              <a:t>alınabilmektedir.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2780928"/>
            <a:ext cx="6635080" cy="896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DİNLEDİĞİNİZ İÇİN TEŞEKKÜRLER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5"/>
          <p:cNvSpPr>
            <a:spLocks noGrp="1"/>
          </p:cNvSpPr>
          <p:nvPr>
            <p:ph idx="1"/>
          </p:nvPr>
        </p:nvSpPr>
        <p:spPr>
          <a:xfrm>
            <a:off x="457200" y="404664"/>
            <a:ext cx="4978896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575757"/>
                </a:solidFill>
              </a:rPr>
              <a:t>Bağımlılık, kişinin bir şeye aşırı bağlanması, kullandığı bir nesne veya yaptığı bir eylem üzerinde kontrolünü kaybetmesidir</a:t>
            </a:r>
            <a:r>
              <a:rPr lang="tr-TR" dirty="0" smtClean="0">
                <a:solidFill>
                  <a:srgbClr val="575757"/>
                </a:solidFill>
              </a:rPr>
              <a:t>.</a:t>
            </a:r>
          </a:p>
          <a:p>
            <a:pPr>
              <a:buNone/>
            </a:pPr>
            <a:r>
              <a:rPr lang="tr-TR" dirty="0">
                <a:solidFill>
                  <a:srgbClr val="575757"/>
                </a:solidFill>
              </a:rPr>
              <a:t/>
            </a:r>
            <a:br>
              <a:rPr lang="tr-TR" dirty="0">
                <a:solidFill>
                  <a:srgbClr val="575757"/>
                </a:solidFill>
              </a:rPr>
            </a:br>
            <a:r>
              <a:rPr lang="tr-TR" dirty="0">
                <a:solidFill>
                  <a:srgbClr val="575757"/>
                </a:solidFill>
              </a:rPr>
              <a:t/>
            </a:r>
            <a:br>
              <a:rPr lang="tr-TR" dirty="0">
                <a:solidFill>
                  <a:srgbClr val="575757"/>
                </a:solidFill>
              </a:rPr>
            </a:br>
            <a:r>
              <a:rPr lang="tr-TR" dirty="0">
                <a:solidFill>
                  <a:srgbClr val="575757"/>
                </a:solidFill>
              </a:rPr>
              <a:t>Bağımlı kişi, zararını açıkça görse ve bilse </a:t>
            </a:r>
            <a:r>
              <a:rPr lang="tr-TR" dirty="0" smtClean="0">
                <a:solidFill>
                  <a:srgbClr val="575757"/>
                </a:solidFill>
              </a:rPr>
              <a:t>bile bağımlı </a:t>
            </a:r>
            <a:r>
              <a:rPr lang="tr-TR" dirty="0">
                <a:solidFill>
                  <a:srgbClr val="575757"/>
                </a:solidFill>
              </a:rPr>
              <a:t>olduğu ürünü kullanmaktan vazgeçemez.</a:t>
            </a:r>
          </a:p>
          <a:p>
            <a:endParaRPr lang="tr-TR" b="1" dirty="0">
              <a:solidFill>
                <a:srgbClr val="575757"/>
              </a:solidFill>
            </a:endParaRPr>
          </a:p>
        </p:txBody>
      </p:sp>
      <p:pic>
        <p:nvPicPr>
          <p:cNvPr id="7" name="Resim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170183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"/>
          <p:cNvSpPr txBox="1"/>
          <p:nvPr/>
        </p:nvSpPr>
        <p:spPr>
          <a:xfrm>
            <a:off x="3203848" y="3140968"/>
            <a:ext cx="3126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>
                <a:solidFill>
                  <a:schemeClr val="bg1"/>
                </a:solidFill>
              </a:rPr>
              <a:t>Maalesef</a:t>
            </a:r>
          </a:p>
        </p:txBody>
      </p:sp>
      <p:sp>
        <p:nvSpPr>
          <p:cNvPr id="7" name="Metin kutusu 15"/>
          <p:cNvSpPr txBox="1"/>
          <p:nvPr/>
        </p:nvSpPr>
        <p:spPr>
          <a:xfrm>
            <a:off x="5075475" y="1348319"/>
            <a:ext cx="33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Sigara, dünyada en yaygın kullanılan ve en fazla zarar veren bağımlılık yapıcı</a:t>
            </a:r>
          </a:p>
          <a:p>
            <a:r>
              <a:rPr lang="tr-TR" sz="2000" dirty="0">
                <a:solidFill>
                  <a:schemeClr val="bg1"/>
                </a:solidFill>
              </a:rPr>
              <a:t>maddedir.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8" name="Dikdörtgen 2"/>
          <p:cNvSpPr/>
          <p:nvPr/>
        </p:nvSpPr>
        <p:spPr>
          <a:xfrm flipH="1">
            <a:off x="0" y="0"/>
            <a:ext cx="9144000" cy="49163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15"/>
          <p:cNvSpPr txBox="1"/>
          <p:nvPr/>
        </p:nvSpPr>
        <p:spPr>
          <a:xfrm>
            <a:off x="179512" y="508518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Sigara, dünyada en yaygın kullanılan ve en fazla zarar veren bağımlılık </a:t>
            </a:r>
            <a:r>
              <a:rPr lang="tr-TR" sz="2400" dirty="0" smtClean="0">
                <a:solidFill>
                  <a:srgbClr val="FF0000"/>
                </a:solidFill>
              </a:rPr>
              <a:t>yapıcı maddedir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Sigara nedir?</a:t>
            </a:r>
          </a:p>
        </p:txBody>
      </p:sp>
      <p:sp>
        <p:nvSpPr>
          <p:cNvPr id="5" name="Metin kutusu 15"/>
          <p:cNvSpPr txBox="1">
            <a:spLocks noGrp="1"/>
          </p:cNvSpPr>
          <p:nvPr>
            <p:ph idx="1"/>
          </p:nvPr>
        </p:nvSpPr>
        <p:spPr>
          <a:xfrm>
            <a:off x="251520" y="2852936"/>
            <a:ext cx="4402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Sigara, </a:t>
            </a:r>
            <a:r>
              <a:rPr lang="tr-TR" sz="2000" b="1" dirty="0">
                <a:solidFill>
                  <a:srgbClr val="FF0000"/>
                </a:solidFill>
              </a:rPr>
              <a:t>4.000’den fazla </a:t>
            </a:r>
            <a:r>
              <a:rPr lang="tr-TR" sz="2000" b="1" dirty="0" smtClean="0">
                <a:solidFill>
                  <a:srgbClr val="FF0000"/>
                </a:solidFill>
              </a:rPr>
              <a:t>kimyasal madde </a:t>
            </a:r>
            <a:r>
              <a:rPr lang="tr-TR" sz="2000" b="1" dirty="0">
                <a:solidFill>
                  <a:srgbClr val="FF0000"/>
                </a:solidFill>
              </a:rPr>
              <a:t>içeren</a:t>
            </a:r>
            <a:r>
              <a:rPr lang="tr-TR" sz="2000" dirty="0">
                <a:solidFill>
                  <a:srgbClr val="575757"/>
                </a:solidFill>
              </a:rPr>
              <a:t> ve nefes </a:t>
            </a:r>
            <a:r>
              <a:rPr lang="tr-TR" sz="2000" dirty="0" smtClean="0">
                <a:solidFill>
                  <a:srgbClr val="575757"/>
                </a:solidFill>
              </a:rPr>
              <a:t>yoluyla çekilerek </a:t>
            </a:r>
            <a:r>
              <a:rPr lang="tr-TR" sz="2000" dirty="0">
                <a:solidFill>
                  <a:srgbClr val="575757"/>
                </a:solidFill>
              </a:rPr>
              <a:t>tüketilen </a:t>
            </a:r>
            <a:r>
              <a:rPr lang="tr-TR" sz="2000" dirty="0" smtClean="0">
                <a:solidFill>
                  <a:srgbClr val="575757"/>
                </a:solidFill>
              </a:rPr>
              <a:t>bir </a:t>
            </a:r>
            <a:r>
              <a:rPr lang="tr-TR" sz="2000" b="1" dirty="0" smtClean="0">
                <a:solidFill>
                  <a:srgbClr val="FF0000"/>
                </a:solidFill>
              </a:rPr>
              <a:t>tütün </a:t>
            </a:r>
            <a:r>
              <a:rPr lang="tr-TR" sz="2000" b="1" dirty="0">
                <a:solidFill>
                  <a:srgbClr val="FF0000"/>
                </a:solidFill>
              </a:rPr>
              <a:t>ürünüdür</a:t>
            </a:r>
            <a:r>
              <a:rPr lang="tr-TR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Dikdörtgen 23"/>
          <p:cNvSpPr/>
          <p:nvPr/>
        </p:nvSpPr>
        <p:spPr>
          <a:xfrm flipH="1">
            <a:off x="5004048" y="1916832"/>
            <a:ext cx="2520280" cy="450912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l="-92000" r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44480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Biraz da kimyadan</a:t>
            </a:r>
          </a:p>
          <a:p>
            <a:r>
              <a:rPr lang="tr-TR" b="1" dirty="0"/>
              <a:t>konuşalım…</a:t>
            </a:r>
          </a:p>
        </p:txBody>
      </p:sp>
      <p:sp>
        <p:nvSpPr>
          <p:cNvPr id="5" name="Metin kutusu 15"/>
          <p:cNvSpPr txBox="1">
            <a:spLocks noGrp="1"/>
          </p:cNvSpPr>
          <p:nvPr>
            <p:ph idx="1"/>
          </p:nvPr>
        </p:nvSpPr>
        <p:spPr>
          <a:xfrm>
            <a:off x="1" y="1600200"/>
            <a:ext cx="3923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Sigaranın içinde bilinen ve </a:t>
            </a:r>
            <a:r>
              <a:rPr lang="tr-TR" sz="2000" dirty="0" smtClean="0">
                <a:solidFill>
                  <a:srgbClr val="575757"/>
                </a:solidFill>
              </a:rPr>
              <a:t>bilinmeyen</a:t>
            </a:r>
          </a:p>
          <a:p>
            <a:pPr>
              <a:buNone/>
            </a:pPr>
            <a:r>
              <a:rPr lang="tr-TR" sz="2000" dirty="0">
                <a:solidFill>
                  <a:srgbClr val="575757"/>
                </a:solidFill>
              </a:rPr>
              <a:t> </a:t>
            </a:r>
            <a:r>
              <a:rPr lang="tr-TR" sz="2000" dirty="0" smtClean="0">
                <a:solidFill>
                  <a:srgbClr val="575757"/>
                </a:solidFill>
              </a:rPr>
              <a:t>     4.000’den </a:t>
            </a:r>
            <a:r>
              <a:rPr lang="tr-TR" sz="2000" dirty="0">
                <a:solidFill>
                  <a:srgbClr val="575757"/>
                </a:solidFill>
              </a:rPr>
              <a:t>fazla zehirli kimyasal </a:t>
            </a:r>
            <a:r>
              <a:rPr lang="tr-TR" sz="2000" dirty="0" smtClean="0">
                <a:solidFill>
                  <a:srgbClr val="575757"/>
                </a:solidFill>
              </a:rPr>
              <a:t>madde bulunmaktadır</a:t>
            </a:r>
            <a:r>
              <a:rPr lang="tr-TR" sz="2000" dirty="0">
                <a:solidFill>
                  <a:srgbClr val="575757"/>
                </a:solidFill>
              </a:rPr>
              <a:t>. Yanda bazıları yer alıyor.</a:t>
            </a:r>
          </a:p>
        </p:txBody>
      </p:sp>
      <p:pic>
        <p:nvPicPr>
          <p:cNvPr id="6" name="Resim 1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894256" cy="6661306"/>
          </a:xfrm>
          <a:prstGeom prst="rect">
            <a:avLst/>
          </a:prstGeom>
        </p:spPr>
      </p:pic>
      <p:grpSp>
        <p:nvGrpSpPr>
          <p:cNvPr id="7" name="Grup 1"/>
          <p:cNvGrpSpPr/>
          <p:nvPr/>
        </p:nvGrpSpPr>
        <p:grpSpPr>
          <a:xfrm>
            <a:off x="6732240" y="836712"/>
            <a:ext cx="2016224" cy="5796336"/>
            <a:chOff x="9254301" y="612844"/>
            <a:chExt cx="2505074" cy="5632311"/>
          </a:xfrm>
        </p:grpSpPr>
        <p:sp>
          <p:nvSpPr>
            <p:cNvPr id="8" name="Metin kutusu 2"/>
            <p:cNvSpPr txBox="1"/>
            <p:nvPr/>
          </p:nvSpPr>
          <p:spPr>
            <a:xfrm>
              <a:off x="9614301" y="612844"/>
              <a:ext cx="2145074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rgbClr val="E61F4F"/>
                  </a:solidFill>
                </a:rPr>
                <a:t>AKROLEİN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ARSENİK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AZOTOKSİT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AMONYAK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BENZEN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BÜTAN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ASETON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FORMALDEHİD</a:t>
              </a:r>
            </a:p>
            <a:p>
              <a:r>
                <a:rPr lang="tr-TR" dirty="0" smtClean="0">
                  <a:solidFill>
                    <a:srgbClr val="E61F4F"/>
                  </a:solidFill>
                </a:rPr>
                <a:t>KADMİYUM</a:t>
              </a:r>
              <a:endParaRPr lang="tr-TR" dirty="0">
                <a:solidFill>
                  <a:srgbClr val="E61F4F"/>
                </a:solidFill>
              </a:endParaRPr>
            </a:p>
            <a:p>
              <a:r>
                <a:rPr lang="tr-TR" b="1" dirty="0">
                  <a:solidFill>
                    <a:srgbClr val="E61F4F"/>
                  </a:solidFill>
                </a:rPr>
                <a:t>KATRAN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HİDROJEN SİYANÜR</a:t>
              </a:r>
            </a:p>
            <a:p>
              <a:r>
                <a:rPr lang="tr-TR" b="1" dirty="0" smtClean="0">
                  <a:solidFill>
                    <a:srgbClr val="E61F4F"/>
                  </a:solidFill>
                </a:rPr>
                <a:t>KARBONMONOKSİT</a:t>
              </a:r>
              <a:endParaRPr lang="tr-TR" b="1" dirty="0">
                <a:solidFill>
                  <a:srgbClr val="E61F4F"/>
                </a:solidFill>
              </a:endParaRPr>
            </a:p>
            <a:p>
              <a:r>
                <a:rPr lang="tr-TR" dirty="0">
                  <a:solidFill>
                    <a:srgbClr val="E61F4F"/>
                  </a:solidFill>
                </a:rPr>
                <a:t>UÇUCU AMİNLER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METANOL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KURŞUN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TOLÜEN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NAFTALİN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RADON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TİNER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NİKOTİN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9254301" y="8028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9254301" y="1064266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9254301" y="134310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9254301" y="16347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254301" y="190456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9254301" y="216662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9254301" y="2440061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9254301" y="270990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9254301" y="299713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9254301" y="32887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9254301" y="355859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9254301" y="382065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9254301" y="409548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9254301" y="43575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9254301" y="464776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9254301" y="49176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9254301" y="519644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9254301" y="547128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9254301" y="57495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9254301" y="601157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31" name="Resim 4">
            <a:extLst>
              <a:ext uri="{FF2B5EF4-FFF2-40B4-BE49-F238E27FC236}">
                <a16:creationId xmlns:a16="http://schemas.microsoft.com/office/drawing/2014/main" xmlns="" id="{FC2EC173-B872-8B43-B6F9-CE34CE73DB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334354"/>
            <a:ext cx="1559520" cy="552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">
            <a:extLst>
              <a:ext uri="{FF2B5EF4-FFF2-40B4-BE49-F238E27FC236}">
                <a16:creationId xmlns:a16="http://schemas.microsoft.com/office/drawing/2014/main" xmlns="" id="{29D4BA7F-4B58-5140-9E31-1FE8CDCE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808086" cy="4525963"/>
          </a:xfrm>
          <a:prstGeom prst="rect">
            <a:avLst/>
          </a:prstGeom>
        </p:spPr>
      </p:pic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3568" y="1340768"/>
            <a:ext cx="8461031" cy="4776698"/>
            <a:chOff x="477" y="646"/>
            <a:chExt cx="5038" cy="3467"/>
          </a:xfrm>
        </p:grpSpPr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2107" y="3393"/>
              <a:ext cx="427" cy="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ARSENİK</a:t>
              </a:r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550" y="3155"/>
              <a:ext cx="637" cy="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NİKOTİN </a:t>
              </a: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529" y="3590"/>
              <a:ext cx="445" cy="2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METANOL</a:t>
              </a:r>
            </a:p>
            <a:p>
              <a:pPr algn="ctr" eaLnBrk="1" hangingPunct="1"/>
              <a:r>
                <a:rPr lang="tr-TR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(ROKET YAKITI)</a:t>
              </a:r>
              <a:endParaRPr lang="tr-T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2857" y="3648"/>
              <a:ext cx="563" cy="2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BOYA</a:t>
              </a: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4616" y="2266"/>
              <a:ext cx="899" cy="4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AMONYAK</a:t>
              </a:r>
            </a:p>
            <a:p>
              <a:pPr algn="ctr" eaLnBrk="1" hangingPunct="1"/>
              <a:r>
                <a:rPr lang="tr-T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(TUVALET </a:t>
              </a:r>
              <a:endParaRPr lang="tr-T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/>
              <a:r>
                <a:rPr lang="tr-T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TEMİZLEYİCİSİ)</a:t>
              </a:r>
              <a:endParaRPr lang="tr-T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4036" y="1848"/>
              <a:ext cx="617" cy="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BÖCEK </a:t>
              </a:r>
            </a:p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İLACI</a:t>
              </a: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789" y="3319"/>
              <a:ext cx="753" cy="4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METAN</a:t>
              </a: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477" y="1940"/>
              <a:ext cx="786" cy="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KADMİYUM</a:t>
              </a: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1682" y="646"/>
              <a:ext cx="688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MUM YAĞI</a:t>
              </a:r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710" y="1276"/>
              <a:ext cx="720" cy="3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BÜTAN</a:t>
              </a: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792" y="1378"/>
              <a:ext cx="852" cy="4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ÇÖZÜCÜ</a:t>
              </a:r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1764" y="1845"/>
              <a:ext cx="523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KATRAN</a:t>
              </a:r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4247" y="3764"/>
              <a:ext cx="757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tr-T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ASETON</a:t>
              </a:r>
            </a:p>
          </p:txBody>
        </p:sp>
      </p:grpSp>
      <p:sp>
        <p:nvSpPr>
          <p:cNvPr id="19" name="Metin kutusu 21">
            <a:extLst>
              <a:ext uri="{FF2B5EF4-FFF2-40B4-BE49-F238E27FC236}">
                <a16:creationId xmlns:a16="http://schemas.microsoft.com/office/drawing/2014/main" xmlns="" id="{B8206046-6F60-7741-9A85-179FF9510C92}"/>
              </a:ext>
            </a:extLst>
          </p:cNvPr>
          <p:cNvSpPr txBox="1"/>
          <p:nvPr/>
        </p:nvSpPr>
        <p:spPr>
          <a:xfrm>
            <a:off x="11495713" y="5855671"/>
            <a:ext cx="41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DADADA"/>
                </a:solidFill>
              </a:rPr>
              <a:t>0</a:t>
            </a:r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pPr algn="r"/>
              <a:t>6</a:t>
            </a:fld>
            <a:endParaRPr lang="tr-TR" sz="2400" b="1" dirty="0">
              <a:solidFill>
                <a:srgbClr val="DADA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Kısa Süreli Etkileri</a:t>
            </a:r>
          </a:p>
        </p:txBody>
      </p:sp>
      <p:sp>
        <p:nvSpPr>
          <p:cNvPr id="6" name="Dikdörtgen 2"/>
          <p:cNvSpPr/>
          <p:nvPr/>
        </p:nvSpPr>
        <p:spPr>
          <a:xfrm>
            <a:off x="467544" y="2060848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Kan </a:t>
            </a:r>
            <a:r>
              <a:rPr lang="tr-TR" dirty="0">
                <a:solidFill>
                  <a:srgbClr val="575757"/>
                </a:solidFill>
              </a:rPr>
              <a:t>basıncının artması</a:t>
            </a:r>
          </a:p>
        </p:txBody>
      </p:sp>
      <p:sp>
        <p:nvSpPr>
          <p:cNvPr id="12" name="Dikdörtgen 16"/>
          <p:cNvSpPr/>
          <p:nvPr/>
        </p:nvSpPr>
        <p:spPr>
          <a:xfrm>
            <a:off x="467544" y="2780928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İştahsızlık</a:t>
            </a:r>
            <a:endParaRPr lang="tr-TR" b="1" dirty="0">
              <a:solidFill>
                <a:srgbClr val="575757"/>
              </a:solidFill>
            </a:endParaRPr>
          </a:p>
        </p:txBody>
      </p:sp>
      <p:sp>
        <p:nvSpPr>
          <p:cNvPr id="15" name="Dikdörtgen 22"/>
          <p:cNvSpPr/>
          <p:nvPr/>
        </p:nvSpPr>
        <p:spPr>
          <a:xfrm>
            <a:off x="467544" y="3140968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Ağızda </a:t>
            </a:r>
            <a:r>
              <a:rPr lang="tr-TR" dirty="0">
                <a:solidFill>
                  <a:srgbClr val="575757"/>
                </a:solidFill>
              </a:rPr>
              <a:t>kötü koku oluşumu</a:t>
            </a:r>
          </a:p>
        </p:txBody>
      </p:sp>
      <p:sp>
        <p:nvSpPr>
          <p:cNvPr id="16" name="Dikdörtgen 23"/>
          <p:cNvSpPr/>
          <p:nvPr/>
        </p:nvSpPr>
        <p:spPr>
          <a:xfrm flipH="1">
            <a:off x="6156176" y="1700808"/>
            <a:ext cx="2233256" cy="4721969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>
              <a:alphaModFix amt="92000"/>
            </a:blip>
            <a:srcRect/>
            <a:stretch>
              <a:fillRect l="-48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5"/>
          <p:cNvSpPr txBox="1"/>
          <p:nvPr/>
        </p:nvSpPr>
        <p:spPr>
          <a:xfrm>
            <a:off x="467544" y="3501008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Koku </a:t>
            </a:r>
            <a:r>
              <a:rPr lang="tr-TR" dirty="0">
                <a:solidFill>
                  <a:srgbClr val="575757"/>
                </a:solidFill>
              </a:rPr>
              <a:t>ve tat alma duyularının zayıflaması</a:t>
            </a:r>
          </a:p>
        </p:txBody>
      </p:sp>
      <p:sp>
        <p:nvSpPr>
          <p:cNvPr id="21" name="Dikdörtgen 2"/>
          <p:cNvSpPr/>
          <p:nvPr/>
        </p:nvSpPr>
        <p:spPr>
          <a:xfrm>
            <a:off x="467544" y="3861048"/>
            <a:ext cx="56166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El </a:t>
            </a:r>
            <a:r>
              <a:rPr lang="tr-TR" dirty="0">
                <a:solidFill>
                  <a:srgbClr val="575757"/>
                </a:solidFill>
              </a:rPr>
              <a:t>ve ayak parmaklarına kan akışının</a:t>
            </a:r>
          </a:p>
          <a:p>
            <a:r>
              <a:rPr lang="tr-TR" dirty="0">
                <a:solidFill>
                  <a:srgbClr val="575757"/>
                </a:solidFill>
              </a:rPr>
              <a:t>zayıflaması</a:t>
            </a:r>
          </a:p>
        </p:txBody>
      </p:sp>
      <p:sp>
        <p:nvSpPr>
          <p:cNvPr id="24" name="Dikdörtgen 5"/>
          <p:cNvSpPr/>
          <p:nvPr/>
        </p:nvSpPr>
        <p:spPr>
          <a:xfrm>
            <a:off x="467544" y="4509120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Beyindeki </a:t>
            </a:r>
            <a:r>
              <a:rPr lang="tr-TR" dirty="0">
                <a:solidFill>
                  <a:srgbClr val="575757"/>
                </a:solidFill>
              </a:rPr>
              <a:t>kan akışının yavaşlaması</a:t>
            </a:r>
          </a:p>
        </p:txBody>
      </p:sp>
      <p:sp>
        <p:nvSpPr>
          <p:cNvPr id="27" name="Dikdörtgen 16"/>
          <p:cNvSpPr/>
          <p:nvPr/>
        </p:nvSpPr>
        <p:spPr>
          <a:xfrm>
            <a:off x="467544" y="4869160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Diş </a:t>
            </a:r>
            <a:r>
              <a:rPr lang="tr-TR" dirty="0">
                <a:solidFill>
                  <a:srgbClr val="575757"/>
                </a:solidFill>
              </a:rPr>
              <a:t>çürümeleri</a:t>
            </a:r>
            <a:endParaRPr lang="tr-TR" b="1" dirty="0">
              <a:solidFill>
                <a:srgbClr val="575757"/>
              </a:solidFill>
            </a:endParaRPr>
          </a:p>
        </p:txBody>
      </p:sp>
      <p:sp>
        <p:nvSpPr>
          <p:cNvPr id="30" name="Metin kutusu 15"/>
          <p:cNvSpPr txBox="1"/>
          <p:nvPr/>
        </p:nvSpPr>
        <p:spPr>
          <a:xfrm>
            <a:off x="467544" y="5229200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Midenin </a:t>
            </a:r>
            <a:r>
              <a:rPr lang="tr-TR" dirty="0">
                <a:solidFill>
                  <a:srgbClr val="575757"/>
                </a:solidFill>
              </a:rPr>
              <a:t>bozulması</a:t>
            </a:r>
          </a:p>
        </p:txBody>
      </p:sp>
      <p:sp>
        <p:nvSpPr>
          <p:cNvPr id="33" name="Dikdörtgen 5"/>
          <p:cNvSpPr/>
          <p:nvPr/>
        </p:nvSpPr>
        <p:spPr>
          <a:xfrm>
            <a:off x="467544" y="2420888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 Baş </a:t>
            </a:r>
            <a:r>
              <a:rPr lang="tr-TR" dirty="0">
                <a:solidFill>
                  <a:srgbClr val="575757"/>
                </a:solidFill>
              </a:rPr>
              <a:t>dönmesi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3"/>
          <p:cNvSpPr txBox="1">
            <a:spLocks noGrp="1"/>
          </p:cNvSpPr>
          <p:nvPr>
            <p:ph type="title"/>
          </p:nvPr>
        </p:nvSpPr>
        <p:spPr>
          <a:xfrm>
            <a:off x="951856" y="548680"/>
            <a:ext cx="615553" cy="46805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sz="2800" b="1" dirty="0"/>
              <a:t>Uzun Süreli Etkileri</a:t>
            </a:r>
          </a:p>
        </p:txBody>
      </p:sp>
      <p:pic>
        <p:nvPicPr>
          <p:cNvPr id="28674" name="Picture 2" descr="Sigaranın insan sağlığına ve rdiği zararları biliroyormuydunuz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/>
              <a:t>Sigaranın iyi olmayan yanları</a:t>
            </a:r>
          </a:p>
        </p:txBody>
      </p:sp>
      <p:sp>
        <p:nvSpPr>
          <p:cNvPr id="6" name="Metin kutusu 17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10854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75757"/>
                </a:solidFill>
              </a:rPr>
              <a:t>Sigara  </a:t>
            </a:r>
            <a:r>
              <a:rPr lang="tr-TR" sz="2000" dirty="0" smtClean="0">
                <a:solidFill>
                  <a:srgbClr val="575757"/>
                </a:solidFill>
              </a:rPr>
              <a:t>sağlığımızı </a:t>
            </a:r>
            <a:r>
              <a:rPr lang="tr-TR" sz="2000" dirty="0">
                <a:solidFill>
                  <a:srgbClr val="575757"/>
                </a:solidFill>
              </a:rPr>
              <a:t>olumsuz etkiler.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75757"/>
                </a:solidFill>
              </a:rPr>
              <a:t>Sigara kişinin hayatına yeni sorunlar ekler.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75757"/>
                </a:solidFill>
              </a:rPr>
              <a:t>Sigara görünümün çirkinleşmesine ve kişinin kötü kokmasına neden olur.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75757"/>
                </a:solidFill>
              </a:rPr>
              <a:t>Sigara dumanı, kişinin kendisinde ve çevresinde birçok hastalığa sebep olur.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575757"/>
                </a:solidFill>
              </a:rPr>
              <a:t>Sigara kullanmak ekonomik zararlar doğurur.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630</Words>
  <Application>Microsoft Office PowerPoint</Application>
  <PresentationFormat>Ekran Gösterisi (4:3)</PresentationFormat>
  <Paragraphs>136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Sigara nedir?</vt:lpstr>
      <vt:lpstr>Biraz da kimyadan konuşalım…</vt:lpstr>
      <vt:lpstr>PowerPoint Sunusu</vt:lpstr>
      <vt:lpstr>Kısa Süreli Etkileri</vt:lpstr>
      <vt:lpstr>Uzun Süreli Etkileri</vt:lpstr>
      <vt:lpstr>Sigaranın iyi olmayan yanları</vt:lpstr>
      <vt:lpstr>Pasif içicilik (Pasif etkilenim)</vt:lpstr>
      <vt:lpstr>Elektronik sigara ve zararları</vt:lpstr>
      <vt:lpstr>PowerPoint Sunusu</vt:lpstr>
      <vt:lpstr>HAYIR!</vt:lpstr>
      <vt:lpstr>PowerPoint Sunusu</vt:lpstr>
      <vt:lpstr>Sigarayı bıraktıktan sonra...</vt:lpstr>
      <vt:lpstr>Sigarayı bıraktıktan sonra...</vt:lpstr>
      <vt:lpstr>Sigarayı bıraktıktan sonra...</vt:lpstr>
      <vt:lpstr>Sigarayı bıraktıktan sonra...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rehber</dc:creator>
  <cp:lastModifiedBy>ELIF</cp:lastModifiedBy>
  <cp:revision>37</cp:revision>
  <dcterms:created xsi:type="dcterms:W3CDTF">2021-04-02T08:45:41Z</dcterms:created>
  <dcterms:modified xsi:type="dcterms:W3CDTF">2021-04-03T10:14:47Z</dcterms:modified>
</cp:coreProperties>
</file>