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3" r:id="rId31"/>
    <p:sldId id="294" r:id="rId32"/>
    <p:sldId id="295" r:id="rId33"/>
    <p:sldId id="296" r:id="rId34"/>
    <p:sldId id="297" r:id="rId35"/>
    <p:sldId id="298" r:id="rId3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9801886-4A93-45B7-90ED-39CB4BB26250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99ADED6-6277-4087-BDB8-25A332AB6E43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250980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1886-4A93-45B7-90ED-39CB4BB26250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DED6-6277-4087-BDB8-25A332AB6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75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1886-4A93-45B7-90ED-39CB4BB26250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DED6-6277-4087-BDB8-25A332AB6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101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1886-4A93-45B7-90ED-39CB4BB26250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DED6-6277-4087-BDB8-25A332AB6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3342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801886-4A93-45B7-90ED-39CB4BB26250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9ADED6-6277-4087-BDB8-25A332AB6E43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514100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1886-4A93-45B7-90ED-39CB4BB26250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DED6-6277-4087-BDB8-25A332AB6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13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1886-4A93-45B7-90ED-39CB4BB26250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DED6-6277-4087-BDB8-25A332AB6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971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1886-4A93-45B7-90ED-39CB4BB26250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DED6-6277-4087-BDB8-25A332AB6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951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1886-4A93-45B7-90ED-39CB4BB26250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ADED6-6277-4087-BDB8-25A332AB6E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775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801886-4A93-45B7-90ED-39CB4BB26250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9ADED6-6277-4087-BDB8-25A332AB6E43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03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801886-4A93-45B7-90ED-39CB4BB26250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9ADED6-6277-4087-BDB8-25A332AB6E43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8242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9801886-4A93-45B7-90ED-39CB4BB26250}" type="datetimeFigureOut">
              <a:rPr lang="tr-TR" smtClean="0"/>
              <a:t>31.03.2023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99ADED6-6277-4087-BDB8-25A332AB6E43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2647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Stres ve öfke yönetimi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725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0782" y="1125940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"</a:t>
            </a:r>
            <a:r>
              <a:rPr lang="tr-TR" dirty="0"/>
              <a:t>Herkes beni sevmeli." </a:t>
            </a:r>
          </a:p>
          <a:p>
            <a:pPr marL="0" indent="0">
              <a:buNone/>
            </a:pPr>
            <a:r>
              <a:rPr lang="tr-TR" dirty="0" smtClean="0"/>
              <a:t>"</a:t>
            </a:r>
            <a:r>
              <a:rPr lang="tr-TR" dirty="0"/>
              <a:t>Her zaman mükemmel davranmalı ve hiç hata yapmamalıyım" </a:t>
            </a:r>
          </a:p>
          <a:p>
            <a:pPr marL="0" indent="0">
              <a:buNone/>
            </a:pPr>
            <a:r>
              <a:rPr lang="tr-TR" dirty="0" smtClean="0"/>
              <a:t>"Biliyorum</a:t>
            </a:r>
            <a:r>
              <a:rPr lang="tr-TR" dirty="0"/>
              <a:t>, bu sınavda başarılı olamayacağım</a:t>
            </a:r>
            <a:r>
              <a:rPr lang="tr-TR" dirty="0" smtClean="0"/>
              <a:t>".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</a:t>
            </a:r>
            <a:r>
              <a:rPr lang="tr-TR" dirty="0"/>
              <a:t>İnsanın kendisiyle bu türden diyaloglarda bulunması, öz değer duygularının temelini zayıflatır, kaygı ve sıkıntısını </a:t>
            </a:r>
            <a:r>
              <a:rPr lang="tr-TR" dirty="0" smtClean="0"/>
              <a:t>artırır ve </a:t>
            </a:r>
            <a:r>
              <a:rPr lang="tr-TR" dirty="0"/>
              <a:t>sorunun çözümü gecikir.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997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460310"/>
            <a:ext cx="9601200" cy="4407090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Endişe yaşadığınız süreyi sınırlı </a:t>
            </a:r>
            <a:r>
              <a:rPr lang="tr-TR" dirty="0" smtClean="0"/>
              <a:t>tutmak.</a:t>
            </a:r>
          </a:p>
          <a:p>
            <a:pPr marL="0" indent="0">
              <a:buNone/>
            </a:pPr>
            <a:r>
              <a:rPr lang="tr-TR" dirty="0" smtClean="0"/>
              <a:t>Yeniden </a:t>
            </a:r>
            <a:r>
              <a:rPr lang="tr-TR" dirty="0"/>
              <a:t>değerlendirme: olayların iyi taraflarını aramak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Aklınıza olumsuz düşünceler geldiğinde bunları durdurmak.</a:t>
            </a:r>
            <a:br>
              <a:rPr lang="tr-TR" dirty="0"/>
            </a:br>
            <a:r>
              <a:rPr lang="tr-TR" dirty="0" smtClean="0"/>
              <a:t>Kendi </a:t>
            </a:r>
            <a:r>
              <a:rPr lang="tr-TR" dirty="0"/>
              <a:t>durumunuzun diğer insanlarla olumlu karşılaştırmasını yapmak</a:t>
            </a:r>
          </a:p>
        </p:txBody>
      </p:sp>
    </p:spTree>
    <p:extLst>
      <p:ext uri="{BB962C8B-B14F-4D97-AF65-F5344CB8AC3E}">
        <p14:creationId xmlns:p14="http://schemas.microsoft.com/office/powerpoint/2010/main" val="188313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Bazı stres kaynakları dışsal durumlara </a:t>
            </a:r>
            <a:r>
              <a:rPr lang="tr-TR" dirty="0" smtClean="0"/>
              <a:t>bağlıyken bazıları alışkanlıklarımız</a:t>
            </a:r>
            <a:r>
              <a:rPr lang="tr-TR" dirty="0"/>
              <a:t>, kendimizle yaptığımız olumsuz diyaloglar ve gerçekçi olmayan inançlarımızın bir sonucudur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Potansiyel stres kaynağını bir kez tanıyınca, onunla baş edebilmek için doğru stratejiyi seçmeye dikkat edin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Unutmayın, ihtiyacınız olan şey değiştirebileceğiniz durumları değiştirmek için cesaret, değiştiremeyeceklerinizi kabullenmek için sabır, ikisi arasındaki farkı belirleyebilmek için de aklınızı kullanmaktır</a:t>
            </a:r>
            <a:r>
              <a:rPr lang="tr-TR" dirty="0" smtClean="0"/>
              <a:t>. </a:t>
            </a:r>
            <a:endParaRPr lang="tr-TR" dirty="0"/>
          </a:p>
          <a:p>
            <a:r>
              <a:rPr lang="tr-TR" dirty="0"/>
              <a:t> Endişe yaşadığınız süreyi sınırlı </a:t>
            </a:r>
            <a:r>
              <a:rPr lang="tr-TR" dirty="0" smtClean="0"/>
              <a:t>tutun</a:t>
            </a:r>
            <a:endParaRPr lang="tr-TR" dirty="0"/>
          </a:p>
          <a:p>
            <a:r>
              <a:rPr lang="tr-TR" dirty="0"/>
              <a:t>Yeniden değerlendirme: olayların iyi taraflarını </a:t>
            </a:r>
            <a:r>
              <a:rPr lang="tr-TR" dirty="0" smtClean="0"/>
              <a:t>aramaya çalışın</a:t>
            </a:r>
            <a:endParaRPr lang="tr-TR" dirty="0"/>
          </a:p>
          <a:p>
            <a:r>
              <a:rPr lang="tr-TR" dirty="0"/>
              <a:t> Aklınıza olumsuz düşünceler geldiğinde bunları </a:t>
            </a:r>
            <a:r>
              <a:rPr lang="tr-TR" dirty="0" smtClean="0"/>
              <a:t>durdurma gayreti gösterin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737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ÖFKE YÖNETİMİ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Diğer bütün duygular gibi uygun ifade edildiğinde insani ve normal bir duygudur.</a:t>
            </a:r>
          </a:p>
          <a:p>
            <a:r>
              <a:rPr lang="tr-TR" dirty="0"/>
              <a:t>Ancak kontrolden çıkıp yıkıcı hale </a:t>
            </a:r>
            <a:r>
              <a:rPr lang="tr-TR" dirty="0" smtClean="0"/>
              <a:t>dönüşürse</a:t>
            </a:r>
          </a:p>
          <a:p>
            <a:r>
              <a:rPr lang="tr-TR" dirty="0" smtClean="0"/>
              <a:t>okul-iş </a:t>
            </a:r>
            <a:r>
              <a:rPr lang="tr-TR" dirty="0"/>
              <a:t>hayatında</a:t>
            </a:r>
            <a:r>
              <a:rPr lang="tr-TR" dirty="0" smtClean="0"/>
              <a:t>, kişisel </a:t>
            </a:r>
            <a:r>
              <a:rPr lang="tr-TR" dirty="0"/>
              <a:t>ilişkilerde</a:t>
            </a:r>
            <a:r>
              <a:rPr lang="tr-TR" dirty="0" smtClean="0"/>
              <a:t>, genel </a:t>
            </a:r>
            <a:r>
              <a:rPr lang="tr-TR" dirty="0"/>
              <a:t>yaşam kalitesinde sorunlara yol açar.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848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ÖFKE NEDİR?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Neyi sevip neyi sevmediğimizi, nelerden hoşlanıp nelerden hoşlanmadığımızı ifade eden duygusal ipuçlarından biridir.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109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HANGİ DURUMLARDA ÖFKELENİRİZ?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Utanç hissettiğimizde,</a:t>
            </a:r>
          </a:p>
          <a:p>
            <a:r>
              <a:rPr lang="tr-TR" dirty="0"/>
              <a:t>Hayal kırıklığına uğradığımızda, </a:t>
            </a:r>
          </a:p>
          <a:p>
            <a:r>
              <a:rPr lang="tr-TR" dirty="0"/>
              <a:t>Kendimizi engellenmiş hissettiğimizde,</a:t>
            </a:r>
          </a:p>
          <a:p>
            <a:r>
              <a:rPr lang="tr-TR" dirty="0"/>
              <a:t>Haksızlığa uğradığımızda,</a:t>
            </a:r>
          </a:p>
          <a:p>
            <a:r>
              <a:rPr lang="tr-TR" dirty="0"/>
              <a:t>Kıskançlık hissettiğimizde,</a:t>
            </a:r>
          </a:p>
          <a:p>
            <a:r>
              <a:rPr lang="tr-TR" dirty="0"/>
              <a:t>Yalnızlık</a:t>
            </a:r>
            <a:r>
              <a:rPr lang="tr-TR" dirty="0" smtClean="0"/>
              <a:t>, itilmişlik, kaygı </a:t>
            </a:r>
            <a:r>
              <a:rPr lang="tr-TR" dirty="0"/>
              <a:t>hissettiğimizde,</a:t>
            </a:r>
          </a:p>
          <a:p>
            <a:r>
              <a:rPr lang="tr-TR" dirty="0" smtClean="0"/>
              <a:t>Sıkıldığımızda, anlaşılamadığımızı </a:t>
            </a:r>
            <a:r>
              <a:rPr lang="tr-TR" dirty="0"/>
              <a:t>hissettiğimizde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748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ÖFKE </a:t>
            </a:r>
            <a:r>
              <a:rPr lang="tr-TR" dirty="0" smtClean="0"/>
              <a:t>DURUMUNDA;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b="1" dirty="0"/>
              <a:t>1. Vücut </a:t>
            </a:r>
            <a:r>
              <a:rPr lang="tr-TR" sz="2400" b="1" dirty="0" smtClean="0"/>
              <a:t>Tepkileri</a:t>
            </a:r>
          </a:p>
          <a:p>
            <a:pPr marL="0" indent="0">
              <a:buNone/>
            </a:pPr>
            <a:endParaRPr lang="tr-TR" sz="2400" b="1" dirty="0" smtClean="0"/>
          </a:p>
          <a:p>
            <a:r>
              <a:rPr lang="tr-TR" dirty="0"/>
              <a:t>Adrenalin salgısı artar</a:t>
            </a:r>
          </a:p>
          <a:p>
            <a:r>
              <a:rPr lang="tr-TR" dirty="0"/>
              <a:t>Nefes alıp verme sıklaşır</a:t>
            </a:r>
          </a:p>
          <a:p>
            <a:r>
              <a:rPr lang="tr-TR" dirty="0"/>
              <a:t>Kalp atışları hızlanır</a:t>
            </a:r>
          </a:p>
          <a:p>
            <a:r>
              <a:rPr lang="tr-TR" dirty="0"/>
              <a:t>Kan basıncı artar</a:t>
            </a:r>
          </a:p>
          <a:p>
            <a:r>
              <a:rPr lang="tr-TR" dirty="0"/>
              <a:t>Vücut ve zihin “savaş ya da kaç” </a:t>
            </a:r>
            <a:r>
              <a:rPr lang="tr-TR" dirty="0" smtClean="0"/>
              <a:t>tepkisi </a:t>
            </a:r>
            <a:r>
              <a:rPr lang="tr-TR" dirty="0"/>
              <a:t>için hazırdır.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166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2- Öfke ve Zihinsel Tepkiler 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Konsantrasyon bozukluğu</a:t>
            </a:r>
          </a:p>
          <a:p>
            <a:r>
              <a:rPr lang="tr-TR" sz="2800" dirty="0" smtClean="0"/>
              <a:t>Düşük performans</a:t>
            </a:r>
          </a:p>
          <a:p>
            <a:r>
              <a:rPr lang="tr-TR" sz="2800" dirty="0" smtClean="0"/>
              <a:t>Unutkanlık</a:t>
            </a:r>
          </a:p>
          <a:p>
            <a:r>
              <a:rPr lang="tr-TR" sz="2800" dirty="0" smtClean="0"/>
              <a:t>Uykusuzluk</a:t>
            </a:r>
          </a:p>
          <a:p>
            <a:r>
              <a:rPr lang="tr-TR" sz="2800" dirty="0" smtClean="0"/>
              <a:t>Dikkatsizlik</a:t>
            </a:r>
          </a:p>
          <a:p>
            <a:r>
              <a:rPr lang="tr-TR" sz="2800" dirty="0" smtClean="0"/>
              <a:t>Stres</a:t>
            </a:r>
            <a:r>
              <a:rPr lang="tr-TR" sz="2800" dirty="0"/>
              <a:t>, gerginlik ve saldırganlaşma başlar.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259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Öfke </a:t>
            </a:r>
            <a:r>
              <a:rPr lang="de-DE" dirty="0" err="1"/>
              <a:t>kisi</a:t>
            </a:r>
            <a:r>
              <a:rPr lang="de-DE" dirty="0"/>
              <a:t> </a:t>
            </a:r>
            <a:r>
              <a:rPr lang="de-DE" dirty="0" err="1"/>
              <a:t>için</a:t>
            </a:r>
            <a:r>
              <a:rPr lang="de-DE" dirty="0"/>
              <a:t> ne </a:t>
            </a:r>
            <a:r>
              <a:rPr lang="de-DE" dirty="0" err="1"/>
              <a:t>zaman</a:t>
            </a:r>
            <a:r>
              <a:rPr lang="de-DE" dirty="0"/>
              <a:t> </a:t>
            </a:r>
            <a:r>
              <a:rPr lang="de-DE" dirty="0" err="1"/>
              <a:t>problem</a:t>
            </a:r>
            <a:r>
              <a:rPr lang="de-DE" dirty="0"/>
              <a:t> </a:t>
            </a:r>
            <a:r>
              <a:rPr lang="de-DE" dirty="0" err="1"/>
              <a:t>haline</a:t>
            </a:r>
            <a:r>
              <a:rPr lang="de-DE" dirty="0"/>
              <a:t> </a:t>
            </a:r>
            <a:r>
              <a:rPr lang="de-DE" dirty="0" err="1"/>
              <a:t>gelir</a:t>
            </a:r>
            <a:r>
              <a:rPr lang="de-DE" dirty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Öfkelendiğiniz zaman kendinizi kontrolsüz durumda hissettiğiniz oluyor mu?</a:t>
            </a:r>
          </a:p>
          <a:p>
            <a:r>
              <a:rPr lang="tr-TR" dirty="0"/>
              <a:t>2. Öfkelendiğiniz durumlarda daha sonradan onaylamayacağınız davranışlarda/sözlerde bulunuyor musunuz?</a:t>
            </a:r>
          </a:p>
          <a:p>
            <a:r>
              <a:rPr lang="tr-TR" dirty="0"/>
              <a:t>3. Sinirli olduğunuz durumda herhangi bir kişiye fiziksel saldırıda bulunuyor musunuz? (</a:t>
            </a:r>
            <a:r>
              <a:rPr lang="tr-TR" dirty="0" smtClean="0"/>
              <a:t>örneğin; </a:t>
            </a:r>
            <a:r>
              <a:rPr lang="tr-TR" dirty="0"/>
              <a:t>yumruklamak, ittirmek)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933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4. Öfkelendiğinizde gösterdiğiniz tepkinin ilişkilerinize veya çalışmalarınıza zarar verdiği oldu mu?</a:t>
            </a:r>
          </a:p>
          <a:p>
            <a:endParaRPr lang="tr-TR" dirty="0"/>
          </a:p>
          <a:p>
            <a:r>
              <a:rPr lang="tr-TR" dirty="0"/>
              <a:t>5. Öfkelendiğiniz zaman okul veya yaptığınız islere yoğunlaşmada güçlük çekiyor musunuz?</a:t>
            </a:r>
          </a:p>
          <a:p>
            <a:endParaRPr lang="tr-TR" dirty="0"/>
          </a:p>
          <a:p>
            <a:r>
              <a:rPr lang="tr-TR" dirty="0"/>
              <a:t>6. Öfkenizi azaltmak için ilaç kullanıyor musunuz?</a:t>
            </a:r>
          </a:p>
          <a:p>
            <a:endParaRPr lang="tr-TR" dirty="0"/>
          </a:p>
          <a:p>
            <a:r>
              <a:rPr lang="tr-TR" dirty="0"/>
              <a:t>7. Öfkeniz sonucunda yasal zorluklarla </a:t>
            </a:r>
            <a:r>
              <a:rPr lang="tr-TR" dirty="0" err="1"/>
              <a:t>karsılaştığınız</a:t>
            </a:r>
            <a:r>
              <a:rPr lang="tr-TR" dirty="0"/>
              <a:t> oldu mu</a:t>
            </a:r>
          </a:p>
        </p:txBody>
      </p:sp>
    </p:spTree>
    <p:extLst>
      <p:ext uri="{BB962C8B-B14F-4D97-AF65-F5344CB8AC3E}">
        <p14:creationId xmlns:p14="http://schemas.microsoft.com/office/powerpoint/2010/main" val="297235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274661"/>
            <a:ext cx="9601200" cy="748921"/>
          </a:xfrm>
        </p:spPr>
        <p:txBody>
          <a:bodyPr/>
          <a:lstStyle/>
          <a:p>
            <a:r>
              <a:rPr lang="tr-TR" dirty="0"/>
              <a:t>1- STRES </a:t>
            </a:r>
            <a:r>
              <a:rPr lang="tr-TR" dirty="0" smtClean="0"/>
              <a:t>NEDİR?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023583"/>
            <a:ext cx="9601200" cy="4843818"/>
          </a:xfrm>
        </p:spPr>
        <p:txBody>
          <a:bodyPr>
            <a:noAutofit/>
          </a:bodyPr>
          <a:lstStyle/>
          <a:p>
            <a:r>
              <a:rPr lang="tr-TR" sz="2800" dirty="0"/>
              <a:t>CANLININ “SAVAŞ VEYA KAÇ” TEPKİSİ </a:t>
            </a:r>
            <a:br>
              <a:rPr lang="tr-TR" sz="2800" dirty="0"/>
            </a:br>
            <a:r>
              <a:rPr lang="tr-TR" sz="2800" dirty="0"/>
              <a:t>Stres organizmanın bedensel ve ruhsal sınırlarının tehdit edilmesi ve zorlanması ile ortaya çıkan bir durumdur. </a:t>
            </a:r>
            <a:endParaRPr lang="tr-TR" sz="2800" dirty="0" smtClean="0"/>
          </a:p>
          <a:p>
            <a:r>
              <a:rPr lang="tr-TR" sz="2800" dirty="0" smtClean="0"/>
              <a:t>Tehdit </a:t>
            </a:r>
            <a:r>
              <a:rPr lang="tr-TR" sz="2800" dirty="0"/>
              <a:t>ve zorlamalar karşısında canlı kendini </a:t>
            </a:r>
            <a:r>
              <a:rPr lang="tr-TR" sz="2800" dirty="0" smtClean="0"/>
              <a:t>koruma özelliğine </a:t>
            </a:r>
            <a:r>
              <a:rPr lang="tr-TR" sz="2800" dirty="0"/>
              <a:t>sahiptir. </a:t>
            </a:r>
            <a:endParaRPr lang="tr-TR" sz="2800" dirty="0" smtClean="0"/>
          </a:p>
          <a:p>
            <a:r>
              <a:rPr lang="tr-TR" sz="2800" dirty="0" smtClean="0"/>
              <a:t>Bu </a:t>
            </a:r>
            <a:r>
              <a:rPr lang="tr-TR" sz="2800" dirty="0"/>
              <a:t>özellik, tehlike ile karşılaşınca “ savaş veya kaç” diye adlandırılan cevabın ortaya çıkmasıdır. </a:t>
            </a:r>
            <a:endParaRPr lang="tr-TR" sz="2800" dirty="0" smtClean="0"/>
          </a:p>
          <a:p>
            <a:r>
              <a:rPr lang="tr-TR" sz="2800" dirty="0" smtClean="0"/>
              <a:t>Bir </a:t>
            </a:r>
            <a:r>
              <a:rPr lang="tr-TR" sz="2800" dirty="0"/>
              <a:t>tehlike ile yüz yüze gelen canlı başa çıkamayacağına inandığı bu tehlikeden uzaklaşmaya çalışır, başa çıkacağına inandığı tehlike ile savaşır ve böylelikle yeni duruma bir uyum sağlar. </a:t>
            </a:r>
          </a:p>
        </p:txBody>
      </p:sp>
    </p:spTree>
    <p:extLst>
      <p:ext uri="{BB962C8B-B14F-4D97-AF65-F5344CB8AC3E}">
        <p14:creationId xmlns:p14="http://schemas.microsoft.com/office/powerpoint/2010/main" val="14763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Yanıtlarınız arasında bir veya daha fazla evet varsa öfkenizi kontrol etmede güçlükler yaşıyor olabilirsiniz demektir.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012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ÖFKEMİZİ KONTROL ETMEYE NEDEN İHTİYAÇ DUYARIZ?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Öfke, doğru ifade edilebilirse, sağlıklı bir biçimde dışa vurulabilirse, insanın gelişimine katkıda bulunur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Ancak öfke duygusunun olduğu gibi ortaya çıkmasına izin verilirse, insanı yıkıcı davranışlara yönlendirme olasılığı yüksektir. </a:t>
            </a:r>
            <a:endParaRPr lang="tr-TR" dirty="0" smtClean="0"/>
          </a:p>
          <a:p>
            <a:r>
              <a:rPr lang="tr-TR" dirty="0" smtClean="0"/>
              <a:t>Öfke </a:t>
            </a:r>
            <a:r>
              <a:rPr lang="tr-TR" dirty="0"/>
              <a:t>sağlıklı bir biçimde dışa vurulmadığı zaman, büyük bir enerji birikimine neden olan yoğun gerginlik, </a:t>
            </a:r>
            <a:r>
              <a:rPr lang="tr-TR" dirty="0" smtClean="0"/>
              <a:t>engellenme duygularının </a:t>
            </a:r>
            <a:r>
              <a:rPr lang="tr-TR" dirty="0"/>
              <a:t>yaşanmasına yol açar. </a:t>
            </a:r>
            <a:endParaRPr lang="tr-TR" dirty="0" smtClean="0"/>
          </a:p>
          <a:p>
            <a:r>
              <a:rPr lang="tr-TR" dirty="0" smtClean="0"/>
              <a:t>Böylesi </a:t>
            </a:r>
            <a:r>
              <a:rPr lang="tr-TR" dirty="0"/>
              <a:t>bir birikim ise, insanı patlamaya hazır, ancak ne zaman patlayacağı kestirilemeyen </a:t>
            </a:r>
            <a:r>
              <a:rPr lang="tr-TR" dirty="0" smtClean="0"/>
              <a:t>bir bomba </a:t>
            </a:r>
            <a:r>
              <a:rPr lang="tr-TR" dirty="0"/>
              <a:t>haline getirir.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06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791570"/>
            <a:ext cx="9601200" cy="5075830"/>
          </a:xfrm>
        </p:spPr>
        <p:txBody>
          <a:bodyPr>
            <a:normAutofit lnSpcReduction="10000"/>
          </a:bodyPr>
          <a:lstStyle/>
          <a:p>
            <a:r>
              <a:rPr lang="tr-TR" dirty="0"/>
              <a:t>Öfke uygun ifade edildiğinde, son derece sağlıklı ve doğal bir duygudur. 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Ancak </a:t>
            </a:r>
            <a:r>
              <a:rPr lang="tr-TR" dirty="0"/>
              <a:t>kontrol edilemez olup yıkıcı hale dönüşürse okul ve iş hayatında, kişisel ilişkilerde ve genel yaşam kalitesinde sorunlara yol açabilir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Öfke </a:t>
            </a:r>
            <a:r>
              <a:rPr lang="tr-TR" dirty="0"/>
              <a:t>ve saldırganlık çoğu zaman birbiriyle ilişkili olarak ele alınmakta ve birbiriyle bağlantılı olarak değerlendirilmektedir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Saldırganlık </a:t>
            </a:r>
            <a:r>
              <a:rPr lang="tr-TR" dirty="0"/>
              <a:t>bir davranıştır; öfke bir duygudur.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Öfke </a:t>
            </a:r>
            <a:r>
              <a:rPr lang="tr-TR" dirty="0"/>
              <a:t>bazen saldırganlığa yol açar, fakat çoğu zaman saldırgan davranışın başlatıcısı değildir.</a:t>
            </a:r>
          </a:p>
        </p:txBody>
      </p:sp>
    </p:spTree>
    <p:extLst>
      <p:ext uri="{BB962C8B-B14F-4D97-AF65-F5344CB8AC3E}">
        <p14:creationId xmlns:p14="http://schemas.microsoft.com/office/powerpoint/2010/main" val="339005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ÖFKE UYGUN ŞEKİLDE İFADE </a:t>
            </a:r>
            <a:r>
              <a:rPr lang="tr-TR" dirty="0" smtClean="0"/>
              <a:t>EDİLMEDİĞİNDE</a:t>
            </a:r>
            <a:r>
              <a:rPr lang="tr-TR" dirty="0"/>
              <a:t>;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Baş ağrısı</a:t>
            </a:r>
          </a:p>
          <a:p>
            <a:r>
              <a:rPr lang="tr-TR" dirty="0"/>
              <a:t>Mide rahatsızlıkları</a:t>
            </a:r>
          </a:p>
          <a:p>
            <a:r>
              <a:rPr lang="tr-TR" dirty="0"/>
              <a:t>Solunum problemleri</a:t>
            </a:r>
          </a:p>
          <a:p>
            <a:r>
              <a:rPr lang="tr-TR" dirty="0"/>
              <a:t>Cilt problemleri</a:t>
            </a:r>
          </a:p>
          <a:p>
            <a:r>
              <a:rPr lang="tr-TR" dirty="0"/>
              <a:t>Dolaşım problemleri</a:t>
            </a:r>
          </a:p>
          <a:p>
            <a:r>
              <a:rPr lang="tr-TR" dirty="0"/>
              <a:t>Var olan fiziksel rahatsızlıkların kötüleşmesi</a:t>
            </a:r>
          </a:p>
          <a:p>
            <a:r>
              <a:rPr lang="tr-TR" dirty="0"/>
              <a:t>Duygusal problemler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13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ÖFKE VE BEN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Ben </a:t>
            </a:r>
            <a:r>
              <a:rPr lang="tr-TR" dirty="0"/>
              <a:t>öfkemi olumlu ve yapıcı biçimlerde ifade edebiliyor muyum?</a:t>
            </a:r>
          </a:p>
          <a:p>
            <a:endParaRPr lang="tr-TR" dirty="0"/>
          </a:p>
          <a:p>
            <a:r>
              <a:rPr lang="tr-TR" dirty="0" smtClean="0"/>
              <a:t>Çatışmaları </a:t>
            </a:r>
            <a:r>
              <a:rPr lang="tr-TR" dirty="0"/>
              <a:t>başarılı bir şekilde çözümleyebiliyor muyum</a:t>
            </a:r>
            <a:r>
              <a:rPr lang="tr-TR" dirty="0" smtClean="0"/>
              <a:t>?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305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 ZAMAN RİSKLİ?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Eğer öfke başkalarına yönelik fiziksel saldırılara dönüşürse,</a:t>
            </a:r>
          </a:p>
          <a:p>
            <a:endParaRPr lang="tr-TR" dirty="0"/>
          </a:p>
          <a:p>
            <a:r>
              <a:rPr lang="tr-TR" dirty="0"/>
              <a:t>Sık sık öfkeleniyor, her gün sınıf arkadaşlarınızla tartışıyorsanız,</a:t>
            </a:r>
          </a:p>
          <a:p>
            <a:endParaRPr lang="tr-TR" dirty="0"/>
          </a:p>
          <a:p>
            <a:r>
              <a:rPr lang="tr-TR" dirty="0"/>
              <a:t>Yaşıtlarınıza göre daha yoğun olarak öfkeleniyorsanız, sık sık ağlayıp başkalarına saldırganca davranışlar sergiliyorsanız</a:t>
            </a:r>
          </a:p>
        </p:txBody>
      </p:sp>
    </p:spTree>
    <p:extLst>
      <p:ext uri="{BB962C8B-B14F-4D97-AF65-F5344CB8AC3E}">
        <p14:creationId xmlns:p14="http://schemas.microsoft.com/office/powerpoint/2010/main" val="153952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Yaşamın her alanında öfkelenecek bir şey buluyor ve belli bir kişi ya da olay nedeniyle değil, genel olarak kendinizi öfkeli hissediyorsanız,</a:t>
            </a:r>
          </a:p>
          <a:p>
            <a:endParaRPr lang="tr-TR" dirty="0"/>
          </a:p>
          <a:p>
            <a:r>
              <a:rPr lang="tr-TR" dirty="0" smtClean="0"/>
              <a:t>   </a:t>
            </a:r>
            <a:r>
              <a:rPr lang="tr-TR" dirty="0"/>
              <a:t>Olaylarla baş etme yöntemlerinde önemli değişiklikler görülüyorsa, örneğin daha önce hiç sıkılmadığınız şeylere öfkelenmeye başlamışsanız.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704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ÖFKEYLE </a:t>
            </a:r>
            <a:r>
              <a:rPr lang="tr-TR" dirty="0" smtClean="0"/>
              <a:t>BAŞETMEDE </a:t>
            </a:r>
            <a:r>
              <a:rPr lang="tr-TR" dirty="0"/>
              <a:t>KULLANILAN YANLIŞ YOLLAR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Öfkeyi Yok Sayma</a:t>
            </a:r>
          </a:p>
          <a:p>
            <a:r>
              <a:rPr lang="tr-TR" dirty="0"/>
              <a:t>Öfkeyi Saldırganca Ortaya Koymak</a:t>
            </a:r>
          </a:p>
          <a:p>
            <a:r>
              <a:rPr lang="tr-TR" dirty="0"/>
              <a:t>Öfkeyi Pasif Davranışlarla Ortaya Koymak</a:t>
            </a:r>
          </a:p>
          <a:p>
            <a:r>
              <a:rPr lang="tr-TR" dirty="0"/>
              <a:t>Öfkeyi Kendine Yöneltmek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082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Öfkeyi doğru ifade etme becerisini kazanmaya </a:t>
            </a:r>
            <a:r>
              <a:rPr lang="tr-TR" dirty="0" smtClean="0"/>
              <a:t>“</a:t>
            </a:r>
            <a:r>
              <a:rPr lang="tr-TR" dirty="0"/>
              <a:t>öfke kontrolü” denir.</a:t>
            </a:r>
          </a:p>
          <a:p>
            <a:r>
              <a:rPr lang="tr-TR" dirty="0" smtClean="0"/>
              <a:t>Öfke </a:t>
            </a:r>
            <a:r>
              <a:rPr lang="tr-TR" dirty="0"/>
              <a:t>kontrolünde temel amaç; saldırganlıktan uzak, şiddet içermeyen, kişinin  kendisine ve çevresindekilere zarar vermeyecek şekilde duygusunu ifade etme becerisini kazanmasıdır. </a:t>
            </a:r>
            <a:br>
              <a:rPr lang="tr-TR" dirty="0"/>
            </a:br>
            <a:endParaRPr lang="tr-TR" dirty="0" smtClean="0"/>
          </a:p>
          <a:p>
            <a:r>
              <a:rPr lang="tr-TR" dirty="0" smtClean="0"/>
              <a:t>Öfkeyle </a:t>
            </a:r>
            <a:r>
              <a:rPr lang="tr-TR" dirty="0"/>
              <a:t>başa çıkma, öfkenin bastırılmasını ve saklanmasını değil, tanınmasını gerektirir. </a:t>
            </a:r>
            <a:endParaRPr lang="tr-TR" dirty="0" smtClean="0"/>
          </a:p>
          <a:p>
            <a:r>
              <a:rPr lang="tr-TR" dirty="0" smtClean="0"/>
              <a:t>Bireyler </a:t>
            </a:r>
            <a:r>
              <a:rPr lang="tr-TR" dirty="0"/>
              <a:t>ancak öfkelerini tanıdıklarında, öfkesinin zararlarından kurtulabilirler ve onu kendileri için yapıcı bir şekilde ifade edebilirler.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777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Gevşeme Egzersizleri: Kendimizi öfkeli hissettiğimizde derin derin nefes almak, hoş ve güzel olayları, manzaraları zihnimizde hayal etmek, kaslarımızdaki gerginliği rahatlatmaya çalışmak öfkemizin yatışmasına ve sakinleşmemize yardımcı olacaktır. </a:t>
            </a:r>
          </a:p>
          <a:p>
            <a:r>
              <a:rPr lang="tr-TR" dirty="0" smtClean="0"/>
              <a:t>Birden ona </a:t>
            </a:r>
            <a:r>
              <a:rPr lang="tr-TR" dirty="0"/>
              <a:t>kadar sayma.</a:t>
            </a:r>
          </a:p>
          <a:p>
            <a:r>
              <a:rPr lang="tr-TR" dirty="0"/>
              <a:t>Mizahtan yararlanma.</a:t>
            </a:r>
          </a:p>
          <a:p>
            <a:r>
              <a:rPr lang="tr-TR" dirty="0" smtClean="0"/>
              <a:t>Ortamı  </a:t>
            </a:r>
            <a:r>
              <a:rPr lang="tr-TR" dirty="0"/>
              <a:t>değiştirme</a:t>
            </a:r>
            <a:r>
              <a:rPr lang="tr-TR" dirty="0" smtClean="0"/>
              <a:t>.</a:t>
            </a:r>
          </a:p>
          <a:p>
            <a:r>
              <a:rPr lang="tr-TR" dirty="0"/>
              <a:t>Davranışın sonuçlarını düşünme, zararlarını ve kazançları değerlendirme.</a:t>
            </a:r>
          </a:p>
          <a:p>
            <a:r>
              <a:rPr lang="tr-TR" dirty="0"/>
              <a:t>Öfkeliyken karar vermeyi erteleme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432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2-STRES BELİRTİLERİ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665027"/>
            <a:ext cx="9601200" cy="4202373"/>
          </a:xfrm>
        </p:spPr>
        <p:txBody>
          <a:bodyPr>
            <a:normAutofit/>
          </a:bodyPr>
          <a:lstStyle/>
          <a:p>
            <a:r>
              <a:rPr lang="tr-TR" sz="2800" dirty="0"/>
              <a:t>Organizmanın tehdit karşısında olduğu stres durumunda insanlarda hem bedensel hem psikolojik düzeyde bir dizi olay meydana gelir. </a:t>
            </a:r>
            <a:br>
              <a:rPr lang="tr-TR" sz="2800" dirty="0"/>
            </a:br>
            <a:endParaRPr lang="tr-TR" sz="2800" dirty="0"/>
          </a:p>
          <a:p>
            <a:r>
              <a:rPr lang="tr-TR" sz="2800" dirty="0" smtClean="0"/>
              <a:t> </a:t>
            </a:r>
            <a:r>
              <a:rPr lang="tr-TR" sz="2800" dirty="0"/>
              <a:t>Kişi </a:t>
            </a:r>
            <a:r>
              <a:rPr lang="tr-TR" sz="2800" dirty="0" smtClean="0"/>
              <a:t>kendine yönelen </a:t>
            </a:r>
            <a:r>
              <a:rPr lang="tr-TR" sz="2800" dirty="0"/>
              <a:t>tehditlere karşı özellikle zihinsel düzeyde başarılı bir mücadele vermezse, başa çıkamadığı streslerin </a:t>
            </a:r>
            <a:r>
              <a:rPr lang="tr-TR" sz="2800" dirty="0" smtClean="0"/>
              <a:t>biriken </a:t>
            </a:r>
            <a:r>
              <a:rPr lang="tr-TR" sz="2800" dirty="0"/>
              <a:t>etkileri sonucu </a:t>
            </a:r>
            <a:r>
              <a:rPr lang="tr-TR" sz="2800" dirty="0" smtClean="0"/>
              <a:t>davranışa </a:t>
            </a:r>
            <a:r>
              <a:rPr lang="tr-TR" sz="2800" dirty="0"/>
              <a:t>yansıyan bazı </a:t>
            </a:r>
            <a:r>
              <a:rPr lang="tr-TR" sz="2800" dirty="0" smtClean="0"/>
              <a:t>belirtiler fizyolojik , </a:t>
            </a:r>
            <a:r>
              <a:rPr lang="tr-TR" sz="2800" dirty="0"/>
              <a:t>psikolojik ya da davranışsal </a:t>
            </a:r>
            <a:r>
              <a:rPr lang="tr-TR" sz="2800" dirty="0" smtClean="0"/>
              <a:t>değişikliklerdir. </a:t>
            </a:r>
            <a:endParaRPr lang="tr-TR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59194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ÖFKEYLE BAŞ ETMEDE KALICI YÖNTEMLER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/>
              <a:t>KENDİNİ </a:t>
            </a:r>
            <a:r>
              <a:rPr lang="tr-TR" sz="3200" dirty="0"/>
              <a:t>TANIMA: </a:t>
            </a:r>
            <a:endParaRPr lang="tr-TR" sz="3200" dirty="0" smtClean="0"/>
          </a:p>
          <a:p>
            <a:r>
              <a:rPr lang="tr-TR" dirty="0" smtClean="0"/>
              <a:t>Kendinizi </a:t>
            </a:r>
            <a:r>
              <a:rPr lang="tr-TR" dirty="0"/>
              <a:t>tanımanız sizi öfkelendiren durumlardan uzak durmanızı veya öfkelenmenin henüz kontrol edilebilecek aşamasında öfkenizi kontrol edebilmenizi sağlar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Bunun </a:t>
            </a:r>
            <a:r>
              <a:rPr lang="tr-TR" dirty="0"/>
              <a:t>için öfke günlüğü tutmak çok yararlı olacaktır. </a:t>
            </a:r>
            <a:endParaRPr lang="tr-TR" dirty="0" smtClean="0"/>
          </a:p>
          <a:p>
            <a:r>
              <a:rPr lang="tr-TR" dirty="0" smtClean="0"/>
              <a:t>Öfke </a:t>
            </a:r>
            <a:r>
              <a:rPr lang="tr-TR" dirty="0"/>
              <a:t>günlüğü tutmak, kişinin ne zaman öfkelendiğini, duygularını ve davranışlarını, düşüncelerini ve gösterdiği tepkileri anlamasına yardımcı olur.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853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ÖFKE </a:t>
            </a:r>
            <a:r>
              <a:rPr lang="tr-TR" dirty="0"/>
              <a:t>GÜNLÜĞÜ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4209" y="1487607"/>
            <a:ext cx="8693624" cy="5227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29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303662"/>
            <a:ext cx="9601200" cy="733567"/>
          </a:xfrm>
        </p:spPr>
        <p:txBody>
          <a:bodyPr/>
          <a:lstStyle/>
          <a:p>
            <a:r>
              <a:rPr lang="tr-TR" dirty="0" smtClean="0"/>
              <a:t>                   ÖFKE </a:t>
            </a:r>
            <a:r>
              <a:rPr lang="tr-TR" dirty="0"/>
              <a:t>GÜNLÜĞÜ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037229"/>
            <a:ext cx="9601200" cy="5445458"/>
          </a:xfrm>
        </p:spPr>
        <p:txBody>
          <a:bodyPr>
            <a:normAutofit fontScale="77500" lnSpcReduction="20000"/>
          </a:bodyPr>
          <a:lstStyle/>
          <a:p>
            <a:r>
              <a:rPr lang="tr-TR" sz="2600" dirty="0"/>
              <a:t>NEREDE?  (ör. Sınıfta, koridorda, evde)</a:t>
            </a:r>
          </a:p>
          <a:p>
            <a:endParaRPr lang="tr-TR" sz="2600" dirty="0"/>
          </a:p>
          <a:p>
            <a:endParaRPr lang="tr-TR" sz="2600" dirty="0"/>
          </a:p>
          <a:p>
            <a:r>
              <a:rPr lang="tr-TR" sz="2600" dirty="0"/>
              <a:t>NE OLDU? (ör. Birisi vurdu, “hayır” dedi ya da itiraz etti, alay etti</a:t>
            </a:r>
            <a:r>
              <a:rPr lang="tr-TR" sz="2600" dirty="0" smtClean="0"/>
              <a:t>, </a:t>
            </a:r>
            <a:r>
              <a:rPr lang="tr-TR" sz="2600" dirty="0"/>
              <a:t>bir şey yapmamı söyledi, bir eşyamı aldı vb.)</a:t>
            </a:r>
          </a:p>
          <a:p>
            <a:endParaRPr lang="tr-TR" sz="2600" dirty="0"/>
          </a:p>
          <a:p>
            <a:endParaRPr lang="tr-TR" sz="2600" dirty="0"/>
          </a:p>
          <a:p>
            <a:r>
              <a:rPr lang="tr-TR" sz="2600" dirty="0"/>
              <a:t>BEN NE YAPTIM? (ör. Bağırdım, üstüne yürüdüm, ittim, </a:t>
            </a:r>
            <a:r>
              <a:rPr lang="tr-TR" sz="2600" dirty="0" smtClean="0"/>
              <a:t>oradan </a:t>
            </a:r>
            <a:r>
              <a:rPr lang="tr-TR" sz="2600" dirty="0"/>
              <a:t>uzaklaştım, öğretmene söyledim vb.)</a:t>
            </a:r>
          </a:p>
          <a:p>
            <a:endParaRPr lang="tr-TR" sz="2600" dirty="0"/>
          </a:p>
          <a:p>
            <a:endParaRPr lang="tr-TR" sz="2600" dirty="0"/>
          </a:p>
          <a:p>
            <a:r>
              <a:rPr lang="tr-TR" sz="2600" dirty="0"/>
              <a:t>NE KADAR ÖFKELENDİM?</a:t>
            </a:r>
          </a:p>
          <a:p>
            <a:r>
              <a:rPr lang="tr-TR" sz="2600" dirty="0" smtClean="0"/>
              <a:t>10  </a:t>
            </a:r>
            <a:r>
              <a:rPr lang="tr-TR" sz="2600" dirty="0"/>
              <a:t>9  </a:t>
            </a:r>
            <a:r>
              <a:rPr lang="tr-TR" sz="2600" dirty="0" smtClean="0"/>
              <a:t>8       7  </a:t>
            </a:r>
            <a:r>
              <a:rPr lang="tr-TR" sz="2600" dirty="0"/>
              <a:t>6  5	</a:t>
            </a:r>
            <a:r>
              <a:rPr lang="tr-TR" sz="2600" dirty="0" smtClean="0"/>
              <a:t>    4  3     2  </a:t>
            </a:r>
            <a:r>
              <a:rPr lang="tr-TR" sz="2600" dirty="0"/>
              <a:t>1</a:t>
            </a:r>
          </a:p>
          <a:p>
            <a:endParaRPr lang="tr-TR" sz="2600" dirty="0"/>
          </a:p>
          <a:p>
            <a:r>
              <a:rPr lang="tr-TR" sz="2600" dirty="0"/>
              <a:t>ÖFKEMİ KONTROLDE NASILDIM? (Çok iyi, iyi, iyi değil)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496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ÖFKEYLE OLUMLU BAŞETME YOLLARI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Hangi duygunuz öfkeye yol açıyor? </a:t>
            </a:r>
            <a:r>
              <a:rPr lang="tr-TR" b="1" u="sng" dirty="0"/>
              <a:t>Önce asıl duygunuzu fark edin</a:t>
            </a:r>
            <a:r>
              <a:rPr lang="tr-TR" b="1" u="sng" dirty="0" smtClean="0"/>
              <a:t>.</a:t>
            </a:r>
            <a:endParaRPr lang="tr-TR" dirty="0"/>
          </a:p>
          <a:p>
            <a:r>
              <a:rPr lang="tr-TR" dirty="0"/>
              <a:t>Gerektiğinde durup </a:t>
            </a:r>
            <a:r>
              <a:rPr lang="tr-TR" dirty="0" smtClean="0"/>
              <a:t>sakinleşin</a:t>
            </a:r>
            <a:endParaRPr lang="tr-TR" dirty="0"/>
          </a:p>
          <a:p>
            <a:r>
              <a:rPr lang="tr-TR" dirty="0"/>
              <a:t>Abartılı ve </a:t>
            </a:r>
            <a:r>
              <a:rPr lang="tr-TR" dirty="0" smtClean="0"/>
              <a:t>gerçek dışı </a:t>
            </a:r>
            <a:r>
              <a:rPr lang="tr-TR" dirty="0"/>
              <a:t>düşüncelerinizi sorgulayın asıl sebebi </a:t>
            </a:r>
            <a:r>
              <a:rPr lang="tr-TR" dirty="0" smtClean="0"/>
              <a:t>bulun</a:t>
            </a:r>
            <a:endParaRPr lang="tr-TR" dirty="0"/>
          </a:p>
          <a:p>
            <a:r>
              <a:rPr lang="tr-TR" dirty="0"/>
              <a:t>Karşı tarafı suçlamak yerine kendi duygularınızı ifade edin.(ben dili) </a:t>
            </a:r>
          </a:p>
          <a:p>
            <a:r>
              <a:rPr lang="tr-TR" dirty="0" smtClean="0"/>
              <a:t>Mizahtan  </a:t>
            </a:r>
            <a:r>
              <a:rPr lang="tr-TR" dirty="0"/>
              <a:t>faydalanın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704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42749"/>
          </a:xfrm>
        </p:spPr>
        <p:txBody>
          <a:bodyPr/>
          <a:lstStyle/>
          <a:p>
            <a:r>
              <a:rPr lang="tr-TR" dirty="0"/>
              <a:t>ÖFKEYLE OLUMLU BAŞETME YOLLARI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528549"/>
            <a:ext cx="9601200" cy="4338851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Duygularınızı </a:t>
            </a:r>
            <a:r>
              <a:rPr lang="tr-TR" dirty="0"/>
              <a:t>anlattığınız bir günlük tutun. Yazı yazmak zor geliyorsa resim de yapabilirsiniz.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 </a:t>
            </a:r>
            <a:r>
              <a:rPr lang="tr-TR" dirty="0" smtClean="0"/>
              <a:t>Sizi </a:t>
            </a:r>
            <a:r>
              <a:rPr lang="tr-TR" dirty="0"/>
              <a:t>öfkelendiren problemi, bu probleme nasıl tepkide bulunduğunuzu, bu tepkinin ne gibi sonuçlar doğurduğunu ve problemi halletmek için iyi bir yol olup olmadığını düşünün. 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Asıl sorun öfke değil, ifade edilme biçimidir unutmayın.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680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>
            <a:spLocks noGrp="1"/>
          </p:cNvSpPr>
          <p:nvPr>
            <p:ph type="title"/>
          </p:nvPr>
        </p:nvSpPr>
        <p:spPr>
          <a:xfrm>
            <a:off x="1685499" y="1941394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Öfke duygumuzu yok saymamalıyız </a:t>
            </a:r>
            <a:r>
              <a:rPr lang="tr-TR" dirty="0"/>
              <a:t>ancak </a:t>
            </a:r>
            <a:r>
              <a:rPr lang="tr-TR" dirty="0" smtClean="0"/>
              <a:t>davranışlarımızı kontrol </a:t>
            </a:r>
            <a:r>
              <a:rPr lang="tr-TR" dirty="0"/>
              <a:t>ederek </a:t>
            </a:r>
            <a:r>
              <a:rPr lang="tr-TR" dirty="0" smtClean="0"/>
              <a:t>bu duygunun  bizi </a:t>
            </a:r>
            <a:r>
              <a:rPr lang="tr-TR" dirty="0"/>
              <a:t>mutsuz </a:t>
            </a:r>
            <a:r>
              <a:rPr lang="tr-TR" dirty="0" smtClean="0"/>
              <a:t>etmesinin önüne geçebiliriz..</a:t>
            </a:r>
            <a:br>
              <a:rPr lang="tr-TR" dirty="0" smtClean="0"/>
            </a:br>
            <a:r>
              <a:rPr lang="tr-TR"/>
              <a:t/>
            </a:r>
            <a:br>
              <a:rPr lang="tr-TR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570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335222"/>
            <a:ext cx="9601200" cy="1485900"/>
          </a:xfrm>
        </p:spPr>
        <p:txBody>
          <a:bodyPr/>
          <a:lstStyle/>
          <a:p>
            <a:r>
              <a:rPr lang="tr-TR" dirty="0"/>
              <a:t>A-Fiziksel Belirtiler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0" y="1282889"/>
            <a:ext cx="9601200" cy="5295331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Stresin fiziksel belirtileri şöyle sıralanabilir:</a:t>
            </a:r>
          </a:p>
          <a:p>
            <a:r>
              <a:rPr lang="tr-TR" dirty="0"/>
              <a:t> Hızlı nefes alıp verme</a:t>
            </a:r>
          </a:p>
          <a:p>
            <a:r>
              <a:rPr lang="tr-TR" dirty="0"/>
              <a:t> Ağız kuruluğu</a:t>
            </a:r>
          </a:p>
          <a:p>
            <a:r>
              <a:rPr lang="tr-TR" dirty="0"/>
              <a:t> Soğuk ve nemli eller</a:t>
            </a:r>
          </a:p>
          <a:p>
            <a:r>
              <a:rPr lang="tr-TR" dirty="0" smtClean="0"/>
              <a:t> Sıcaklık </a:t>
            </a:r>
            <a:r>
              <a:rPr lang="tr-TR" dirty="0"/>
              <a:t>hissi</a:t>
            </a:r>
          </a:p>
          <a:p>
            <a:r>
              <a:rPr lang="tr-TR" dirty="0"/>
              <a:t> Gergin kaslar</a:t>
            </a:r>
          </a:p>
          <a:p>
            <a:r>
              <a:rPr lang="tr-TR" dirty="0"/>
              <a:t> Hazımsızlık</a:t>
            </a:r>
          </a:p>
          <a:p>
            <a:r>
              <a:rPr lang="tr-TR" dirty="0"/>
              <a:t> İshal</a:t>
            </a:r>
          </a:p>
          <a:p>
            <a:r>
              <a:rPr lang="tr-TR" dirty="0"/>
              <a:t> Kabızlık </a:t>
            </a:r>
          </a:p>
          <a:p>
            <a:r>
              <a:rPr lang="tr-TR" dirty="0"/>
              <a:t> Nedensiz yorgunluk</a:t>
            </a:r>
          </a:p>
          <a:p>
            <a:r>
              <a:rPr lang="tr-TR" dirty="0"/>
              <a:t> Gerginlikten kaynaklanan baş ağrısı</a:t>
            </a:r>
          </a:p>
          <a:p>
            <a:r>
              <a:rPr lang="tr-TR" dirty="0"/>
              <a:t> Sinirsel tikler</a:t>
            </a:r>
          </a:p>
          <a:p>
            <a:r>
              <a:rPr lang="tr-TR" dirty="0"/>
              <a:t> Yerinde rahat oturamama</a:t>
            </a:r>
          </a:p>
        </p:txBody>
      </p:sp>
    </p:spTree>
    <p:extLst>
      <p:ext uri="{BB962C8B-B14F-4D97-AF65-F5344CB8AC3E}">
        <p14:creationId xmlns:p14="http://schemas.microsoft.com/office/powerpoint/2010/main" val="392804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B- Psikolojik Belirtiler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Psikolojik belirtiler ise</a:t>
            </a:r>
          </a:p>
          <a:p>
            <a:r>
              <a:rPr lang="tr-TR" dirty="0"/>
              <a:t> </a:t>
            </a:r>
            <a:r>
              <a:rPr lang="tr-TR" dirty="0" smtClean="0"/>
              <a:t>Endişelenme</a:t>
            </a:r>
            <a:r>
              <a:rPr lang="tr-TR" dirty="0"/>
              <a:t>, </a:t>
            </a:r>
          </a:p>
          <a:p>
            <a:r>
              <a:rPr lang="tr-TR" dirty="0" smtClean="0"/>
              <a:t>Konsantrasyon </a:t>
            </a:r>
            <a:r>
              <a:rPr lang="tr-TR" dirty="0"/>
              <a:t>güçlüğü, </a:t>
            </a:r>
          </a:p>
          <a:p>
            <a:r>
              <a:rPr lang="tr-TR" dirty="0" smtClean="0"/>
              <a:t>Unutkanlık</a:t>
            </a:r>
            <a:r>
              <a:rPr lang="tr-TR" dirty="0"/>
              <a:t>, </a:t>
            </a:r>
          </a:p>
          <a:p>
            <a:r>
              <a:rPr lang="tr-TR" dirty="0" smtClean="0"/>
              <a:t>Sinirlilik </a:t>
            </a:r>
            <a:r>
              <a:rPr lang="tr-TR" dirty="0"/>
              <a:t>ya da kontrolsüzlük duygusu, </a:t>
            </a:r>
          </a:p>
          <a:p>
            <a:r>
              <a:rPr lang="tr-TR" dirty="0" smtClean="0"/>
              <a:t>Kendini </a:t>
            </a:r>
            <a:r>
              <a:rPr lang="tr-TR" dirty="0"/>
              <a:t>üzüntülü, kızgın ya da zaman baskısı altında hissetme şeklinde sıralanabilir.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262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C- Davranışsal Belirtiler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Davranışsal belirtilere örnek olarak da şunlar verilebilir: </a:t>
            </a:r>
          </a:p>
          <a:p>
            <a:r>
              <a:rPr lang="tr-TR" dirty="0" smtClean="0"/>
              <a:t>Bir </a:t>
            </a:r>
            <a:r>
              <a:rPr lang="tr-TR" dirty="0"/>
              <a:t>maddeye aşırı düşkünlük (alkol, ilaç ya da yemek gibi), </a:t>
            </a:r>
          </a:p>
          <a:p>
            <a:r>
              <a:rPr lang="tr-TR" dirty="0" smtClean="0"/>
              <a:t>Uykusuzluk </a:t>
            </a:r>
            <a:r>
              <a:rPr lang="tr-TR" dirty="0"/>
              <a:t>ya da aşırı uyuma, </a:t>
            </a:r>
          </a:p>
          <a:p>
            <a:r>
              <a:rPr lang="tr-TR" dirty="0" smtClean="0"/>
              <a:t>Gevşeme </a:t>
            </a:r>
            <a:r>
              <a:rPr lang="tr-TR" dirty="0"/>
              <a:t>ya da sakinleşme açısından güçlükler,</a:t>
            </a:r>
          </a:p>
          <a:p>
            <a:r>
              <a:rPr lang="tr-TR" dirty="0" smtClean="0"/>
              <a:t>Telaşla </a:t>
            </a:r>
            <a:r>
              <a:rPr lang="tr-TR" dirty="0"/>
              <a:t>oradan oraya koşuşturmak, </a:t>
            </a:r>
          </a:p>
          <a:p>
            <a:r>
              <a:rPr lang="tr-TR" dirty="0" smtClean="0"/>
              <a:t>Sosyal </a:t>
            </a:r>
            <a:r>
              <a:rPr lang="tr-TR" dirty="0"/>
              <a:t>ortamlardan kaçınma, </a:t>
            </a:r>
          </a:p>
          <a:p>
            <a:r>
              <a:rPr lang="tr-TR" dirty="0"/>
              <a:t>H</a:t>
            </a:r>
            <a:r>
              <a:rPr lang="tr-TR" dirty="0" smtClean="0"/>
              <a:t>uzursuzluk</a:t>
            </a:r>
            <a:r>
              <a:rPr lang="tr-TR" dirty="0"/>
              <a:t>, kızgınlık ya da sakarlık.</a:t>
            </a:r>
          </a:p>
        </p:txBody>
      </p:sp>
    </p:spTree>
    <p:extLst>
      <p:ext uri="{BB962C8B-B14F-4D97-AF65-F5344CB8AC3E}">
        <p14:creationId xmlns:p14="http://schemas.microsoft.com/office/powerpoint/2010/main" val="421892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3-STRES KAYNAKLARI</a:t>
            </a:r>
          </a:p>
        </p:txBody>
      </p:sp>
    </p:spTree>
    <p:extLst>
      <p:ext uri="{BB962C8B-B14F-4D97-AF65-F5344CB8AC3E}">
        <p14:creationId xmlns:p14="http://schemas.microsoft.com/office/powerpoint/2010/main" val="279153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Çevresel Stres Kaynakları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Önemli </a:t>
            </a:r>
            <a:r>
              <a:rPr lang="tr-TR" dirty="0"/>
              <a:t>yaşam olaylarını ve günlük sıkıntıları içerir. </a:t>
            </a:r>
            <a:endParaRPr lang="tr-TR" dirty="0" smtClean="0"/>
          </a:p>
          <a:p>
            <a:r>
              <a:rPr lang="tr-TR" dirty="0" smtClean="0"/>
              <a:t>Önemli </a:t>
            </a:r>
            <a:r>
              <a:rPr lang="tr-TR" dirty="0"/>
              <a:t>yaşam olayları, örneğin üniversiteye başlamak, bir yerden bir yere taşınmak, bir aile bireyinin ölümü ya da ciddi hastalığı gibi, büyük bir değişim ya da uyumu gerektiren olaylardır. </a:t>
            </a:r>
          </a:p>
          <a:p>
            <a:r>
              <a:rPr lang="tr-TR" dirty="0" smtClean="0"/>
              <a:t> Arkadaşla sorun yaşama, bir şey </a:t>
            </a:r>
            <a:r>
              <a:rPr lang="tr-TR" dirty="0"/>
              <a:t>kaybetmek, başarısızlıklar, aşırı iş yükü ya da ekonomik kaygılar </a:t>
            </a:r>
            <a:r>
              <a:rPr lang="tr-TR" dirty="0" smtClean="0"/>
              <a:t>gibi olayların </a:t>
            </a:r>
            <a:r>
              <a:rPr lang="tr-TR" dirty="0"/>
              <a:t>sıklığının </a:t>
            </a:r>
            <a:r>
              <a:rPr lang="tr-TR" dirty="0" smtClean="0"/>
              <a:t>artması, </a:t>
            </a:r>
            <a:r>
              <a:rPr lang="tr-TR" dirty="0"/>
              <a:t>vücudun bağışıklık sistemini zayıflatma ve hastalıklara karşı direncini azaltma gibi fizyolojik sonuçlara yol </a:t>
            </a:r>
            <a:r>
              <a:rPr lang="tr-TR" dirty="0" smtClean="0"/>
              <a:t>açmaktadır.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38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Kişisel Stres Kaynakları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Düşünce ve davranışlarla ilgilidir. Olaylara </a:t>
            </a:r>
            <a:r>
              <a:rPr lang="tr-TR" dirty="0"/>
              <a:t>yaklaşırken </a:t>
            </a:r>
            <a:r>
              <a:rPr lang="tr-TR" dirty="0" smtClean="0"/>
              <a:t>kendimizle </a:t>
            </a:r>
            <a:r>
              <a:rPr lang="tr-TR" dirty="0"/>
              <a:t>yaptığımız diyaloğun şekli yaşadığımız stresin yoğunluğunu azaltır ya da artırır. </a:t>
            </a:r>
            <a:endParaRPr lang="tr-TR" dirty="0" smtClean="0"/>
          </a:p>
          <a:p>
            <a:r>
              <a:rPr lang="tr-TR" dirty="0" smtClean="0"/>
              <a:t>Kendi </a:t>
            </a:r>
            <a:r>
              <a:rPr lang="tr-TR" dirty="0"/>
              <a:t>kendimize, </a:t>
            </a:r>
            <a:r>
              <a:rPr lang="tr-TR" dirty="0" smtClean="0"/>
              <a:t>" .........şu </a:t>
            </a:r>
            <a:r>
              <a:rPr lang="tr-TR" dirty="0"/>
              <a:t>ya da bu </a:t>
            </a:r>
            <a:r>
              <a:rPr lang="tr-TR" dirty="0" smtClean="0"/>
              <a:t>şekilde </a:t>
            </a:r>
            <a:r>
              <a:rPr lang="tr-TR" dirty="0"/>
              <a:t>olmak zorunda" ya da "olmalı" dediğimizde, strese davet ediyoruz demektir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Çünkü ne kendi davranışlarımızın ne de dünyanın her zaman bizim istediğimiz şekilde olması mümkün değildir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964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TM10001105[[fn=Kırpma]]</Template>
  <TotalTime>72</TotalTime>
  <Words>1322</Words>
  <Application>Microsoft Office PowerPoint</Application>
  <PresentationFormat>Geniş ekran</PresentationFormat>
  <Paragraphs>189</Paragraphs>
  <Slides>35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7" baseType="lpstr">
      <vt:lpstr>Franklin Gothic Book</vt:lpstr>
      <vt:lpstr>Crop</vt:lpstr>
      <vt:lpstr>Stres ve öfke yönetimi</vt:lpstr>
      <vt:lpstr>1- STRES NEDİR?</vt:lpstr>
      <vt:lpstr>2-STRES BELİRTİLERİ</vt:lpstr>
      <vt:lpstr>A-Fiziksel Belirtiler</vt:lpstr>
      <vt:lpstr>B- Psikolojik Belirtiler</vt:lpstr>
      <vt:lpstr>C- Davranışsal Belirtiler</vt:lpstr>
      <vt:lpstr>3-STRES KAYNAKLARI</vt:lpstr>
      <vt:lpstr>Çevresel Stres Kaynakları </vt:lpstr>
      <vt:lpstr>Kişisel Stres Kaynakları </vt:lpstr>
      <vt:lpstr>PowerPoint Sunusu</vt:lpstr>
      <vt:lpstr>PowerPoint Sunusu</vt:lpstr>
      <vt:lpstr>PowerPoint Sunusu</vt:lpstr>
      <vt:lpstr>ÖFKE YÖNETİMİ</vt:lpstr>
      <vt:lpstr>ÖFKE NEDİR?</vt:lpstr>
      <vt:lpstr>HANGİ DURUMLARDA ÖFKELENİRİZ?</vt:lpstr>
      <vt:lpstr>ÖFKE DURUMUNDA;</vt:lpstr>
      <vt:lpstr>2- Öfke ve Zihinsel Tepkiler :</vt:lpstr>
      <vt:lpstr>Öfke kisi için ne zaman problem haline gelir?</vt:lpstr>
      <vt:lpstr>PowerPoint Sunusu</vt:lpstr>
      <vt:lpstr>PowerPoint Sunusu</vt:lpstr>
      <vt:lpstr>ÖFKEMİZİ KONTROL ETMEYE NEDEN İHTİYAÇ DUYARIZ?</vt:lpstr>
      <vt:lpstr>PowerPoint Sunusu</vt:lpstr>
      <vt:lpstr>ÖFKE UYGUN ŞEKİLDE İFADE EDİLMEDİĞİNDE;</vt:lpstr>
      <vt:lpstr>ÖFKE VE BEN</vt:lpstr>
      <vt:lpstr>NE ZAMAN RİSKLİ? </vt:lpstr>
      <vt:lpstr>PowerPoint Sunusu</vt:lpstr>
      <vt:lpstr>ÖFKEYLE BAŞETMEDE KULLANILAN YANLIŞ YOLLAR</vt:lpstr>
      <vt:lpstr>PowerPoint Sunusu</vt:lpstr>
      <vt:lpstr>PowerPoint Sunusu</vt:lpstr>
      <vt:lpstr>ÖFKEYLE BAŞ ETMEDE KALICI YÖNTEMLER</vt:lpstr>
      <vt:lpstr>                 ÖFKE GÜNLÜĞÜ</vt:lpstr>
      <vt:lpstr>                   ÖFKE GÜNLÜĞÜ</vt:lpstr>
      <vt:lpstr>ÖFKEYLE OLUMLU BAŞETME YOLLARI</vt:lpstr>
      <vt:lpstr>ÖFKEYLE OLUMLU BAŞETME YOLLARI</vt:lpstr>
      <vt:lpstr>Öfke duygumuzu yok saymamalıyız ancak davranışlarımızı kontrol ederek bu duygunun  bizi mutsuz etmesinin önüne geçebiliriz..  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 ve öfke yönetimi</dc:title>
  <dc:creator>ELIF</dc:creator>
  <cp:lastModifiedBy>BT1</cp:lastModifiedBy>
  <cp:revision>9</cp:revision>
  <dcterms:created xsi:type="dcterms:W3CDTF">2021-02-09T19:50:38Z</dcterms:created>
  <dcterms:modified xsi:type="dcterms:W3CDTF">2023-03-31T09:27:21Z</dcterms:modified>
</cp:coreProperties>
</file>