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95" r:id="rId3"/>
    <p:sldId id="294" r:id="rId4"/>
    <p:sldId id="293" r:id="rId5"/>
    <p:sldId id="292" r:id="rId6"/>
    <p:sldId id="291" r:id="rId7"/>
    <p:sldId id="290" r:id="rId8"/>
    <p:sldId id="289" r:id="rId9"/>
    <p:sldId id="287" r:id="rId10"/>
    <p:sldId id="286" r:id="rId11"/>
    <p:sldId id="285" r:id="rId12"/>
    <p:sldId id="284" r:id="rId13"/>
    <p:sldId id="281" r:id="rId14"/>
    <p:sldId id="280" r:id="rId15"/>
    <p:sldId id="279" r:id="rId16"/>
    <p:sldId id="278" r:id="rId17"/>
    <p:sldId id="277" r:id="rId18"/>
    <p:sldId id="276" r:id="rId19"/>
    <p:sldId id="275" r:id="rId20"/>
    <p:sldId id="274" r:id="rId21"/>
    <p:sldId id="273" r:id="rId22"/>
    <p:sldId id="296" r:id="rId23"/>
    <p:sldId id="272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1" d="100"/>
          <a:sy n="91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BAĞIMLILIĞI SUNUMU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91264" cy="66632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231F20"/>
                </a:solidFill>
              </a:rPr>
              <a:t>Madde Kullanmaya Nerede ve Ne Zaman Davet Ederler?</a:t>
            </a:r>
            <a:br>
              <a:rPr lang="tr-TR" b="1" dirty="0" smtClean="0">
                <a:solidFill>
                  <a:srgbClr val="231F20"/>
                </a:solidFill>
              </a:rPr>
            </a:b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616732" y="2348880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575757"/>
                </a:solidFill>
                <a:latin typeface="Calibri"/>
              </a:rPr>
              <a:t> Maddeyi tanıtan, özendiren ve kullanma fikrini oluşturan genellikle yakın bir arkadaştır. Çünkü bu maddelerin zararlı olduğunu ve </a:t>
            </a:r>
          </a:p>
          <a:p>
            <a:pPr lvl="0">
              <a:defRPr/>
            </a:pPr>
            <a:r>
              <a:rPr lang="tr-TR" dirty="0" smtClean="0">
                <a:solidFill>
                  <a:srgbClr val="575757"/>
                </a:solidFill>
                <a:latin typeface="Calibri"/>
              </a:rPr>
              <a:t>kullanılmaması gerektiğini herkes bilir.  </a:t>
            </a:r>
          </a:p>
          <a:p>
            <a:pPr lvl="0">
              <a:defRPr/>
            </a:pPr>
            <a:endParaRPr lang="tr-TR" dirty="0" smtClean="0">
              <a:solidFill>
                <a:srgbClr val="575757"/>
              </a:solidFill>
              <a:latin typeface="Calibri"/>
            </a:endParaRPr>
          </a:p>
          <a:p>
            <a:pPr lvl="0"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575757"/>
                </a:solidFill>
                <a:latin typeface="Calibri"/>
              </a:rPr>
              <a:t> Madde kullanımı arkadaşlarınızla olduğunuz her yerde olabilir ama alkol, sigara, nargile kullanılan mekanlar, izbe yerler ve eğlence mekanları riskin daha yoğun olduğu yerlerdir. </a:t>
            </a:r>
          </a:p>
          <a:p>
            <a:pPr lvl="0">
              <a:defRPr/>
            </a:pPr>
            <a:endParaRPr lang="tr-TR" dirty="0">
              <a:solidFill>
                <a:srgbClr val="575757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19256" cy="122413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Kullananlar Hangi Gerekçelere</a:t>
            </a:r>
            <a:br>
              <a:rPr lang="tr-TR" b="1" dirty="0" smtClean="0"/>
            </a:br>
            <a:r>
              <a:rPr lang="tr-TR" b="1" dirty="0" smtClean="0"/>
              <a:t>Sığınıyorlar?</a:t>
            </a:r>
            <a:br>
              <a:rPr lang="tr-TR" b="1" dirty="0" smtClean="0"/>
            </a:br>
            <a:endParaRPr lang="tr-TR" dirty="0"/>
          </a:p>
        </p:txBody>
      </p:sp>
      <p:grpSp>
        <p:nvGrpSpPr>
          <p:cNvPr id="4" name="Grup 28"/>
          <p:cNvGrpSpPr/>
          <p:nvPr/>
        </p:nvGrpSpPr>
        <p:grpSpPr>
          <a:xfrm>
            <a:off x="554927" y="2714244"/>
            <a:ext cx="7464948" cy="707886"/>
            <a:chOff x="554927" y="1881525"/>
            <a:chExt cx="7464948" cy="707886"/>
          </a:xfrm>
        </p:grpSpPr>
        <p:sp>
          <p:nvSpPr>
            <p:cNvPr id="5" name="Metin kutusu 29"/>
            <p:cNvSpPr txBox="1"/>
            <p:nvPr/>
          </p:nvSpPr>
          <p:spPr>
            <a:xfrm>
              <a:off x="746177" y="1881525"/>
              <a:ext cx="72736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Sorunlarımı çözemedim, madde kullanarak unuturum</a:t>
              </a:r>
            </a:p>
            <a:p>
              <a:r>
                <a:rPr lang="tr-TR" sz="2000" dirty="0">
                  <a:solidFill>
                    <a:srgbClr val="575757"/>
                  </a:solidFill>
                </a:rPr>
                <a:t>yahut çözerim diye düşündüm.</a:t>
              </a:r>
            </a:p>
          </p:txBody>
        </p:sp>
        <p:pic>
          <p:nvPicPr>
            <p:cNvPr id="6" name="Resim 3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7" name="Grup 26"/>
          <p:cNvGrpSpPr/>
          <p:nvPr/>
        </p:nvGrpSpPr>
        <p:grpSpPr>
          <a:xfrm>
            <a:off x="554927" y="3459213"/>
            <a:ext cx="7464948" cy="400110"/>
            <a:chOff x="554927" y="1881525"/>
            <a:chExt cx="7464948" cy="400110"/>
          </a:xfrm>
        </p:grpSpPr>
        <p:sp>
          <p:nvSpPr>
            <p:cNvPr id="8" name="Metin kutusu 31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İddialı biri diye tanınıyordum, imajımı korumak istedim.</a:t>
              </a:r>
            </a:p>
          </p:txBody>
        </p:sp>
        <p:pic>
          <p:nvPicPr>
            <p:cNvPr id="9" name="Resim 3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0" name="Grup 33"/>
          <p:cNvGrpSpPr/>
          <p:nvPr/>
        </p:nvGrpSpPr>
        <p:grpSpPr>
          <a:xfrm>
            <a:off x="554927" y="3932842"/>
            <a:ext cx="7464948" cy="400110"/>
            <a:chOff x="554927" y="1881525"/>
            <a:chExt cx="7464948" cy="400110"/>
          </a:xfrm>
        </p:grpSpPr>
        <p:sp>
          <p:nvSpPr>
            <p:cNvPr id="11" name="Metin kutusu 34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Grupça karar aldık, dışında kalamazdım.</a:t>
              </a:r>
            </a:p>
          </p:txBody>
        </p:sp>
        <p:pic>
          <p:nvPicPr>
            <p:cNvPr id="12" name="Resim 35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Kullananlar Hangi Gerekçelere</a:t>
            </a:r>
            <a:br>
              <a:rPr lang="tr-TR" b="1" dirty="0" smtClean="0"/>
            </a:br>
            <a:r>
              <a:rPr lang="tr-TR" b="1" dirty="0" smtClean="0"/>
              <a:t>Sığınıyorlar?</a:t>
            </a:r>
            <a:endParaRPr lang="tr-TR" dirty="0"/>
          </a:p>
        </p:txBody>
      </p:sp>
      <p:grpSp>
        <p:nvGrpSpPr>
          <p:cNvPr id="4" name="Grup 28"/>
          <p:cNvGrpSpPr/>
          <p:nvPr/>
        </p:nvGrpSpPr>
        <p:grpSpPr>
          <a:xfrm>
            <a:off x="554927" y="2309853"/>
            <a:ext cx="7464948" cy="400110"/>
            <a:chOff x="554927" y="1881525"/>
            <a:chExt cx="7464948" cy="400110"/>
          </a:xfrm>
        </p:grpSpPr>
        <p:sp>
          <p:nvSpPr>
            <p:cNvPr id="5" name="Metin kutusu 29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/>
                <a:t>Merak ettim, denedim.</a:t>
              </a:r>
            </a:p>
          </p:txBody>
        </p:sp>
        <p:pic>
          <p:nvPicPr>
            <p:cNvPr id="6" name="Resim 3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7" name="Grup 26"/>
          <p:cNvGrpSpPr/>
          <p:nvPr/>
        </p:nvGrpSpPr>
        <p:grpSpPr>
          <a:xfrm>
            <a:off x="554927" y="2765684"/>
            <a:ext cx="7464948" cy="400110"/>
            <a:chOff x="554927" y="1881525"/>
            <a:chExt cx="7464948" cy="400110"/>
          </a:xfrm>
        </p:grpSpPr>
        <p:sp>
          <p:nvSpPr>
            <p:cNvPr id="8" name="Metin kutusu 31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/>
                <a:t>Sınırlarımı aşmak istiyordum.</a:t>
              </a:r>
            </a:p>
          </p:txBody>
        </p:sp>
        <p:pic>
          <p:nvPicPr>
            <p:cNvPr id="9" name="Resim 3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0" name="Grup 33"/>
          <p:cNvGrpSpPr/>
          <p:nvPr/>
        </p:nvGrpSpPr>
        <p:grpSpPr>
          <a:xfrm>
            <a:off x="607936" y="3216943"/>
            <a:ext cx="7464948" cy="400110"/>
            <a:chOff x="554927" y="1881525"/>
            <a:chExt cx="7464948" cy="400110"/>
          </a:xfrm>
        </p:grpSpPr>
        <p:sp>
          <p:nvSpPr>
            <p:cNvPr id="11" name="Metin kutusu 34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/>
                <a:t>İçimden bir şey beni dürttü. </a:t>
              </a:r>
            </a:p>
          </p:txBody>
        </p:sp>
        <p:pic>
          <p:nvPicPr>
            <p:cNvPr id="12" name="Resim 35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3" name="Grup 21"/>
          <p:cNvGrpSpPr/>
          <p:nvPr/>
        </p:nvGrpSpPr>
        <p:grpSpPr>
          <a:xfrm>
            <a:off x="554927" y="3747926"/>
            <a:ext cx="7464948" cy="400110"/>
            <a:chOff x="554927" y="1881525"/>
            <a:chExt cx="7464948" cy="400110"/>
          </a:xfrm>
        </p:grpSpPr>
        <p:sp>
          <p:nvSpPr>
            <p:cNvPr id="14" name="Metin kutusu 22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/>
                <a:t>Arkadaşlarıma göre  farklı görünmek istedim.</a:t>
              </a:r>
            </a:p>
          </p:txBody>
        </p:sp>
        <p:pic>
          <p:nvPicPr>
            <p:cNvPr id="15" name="Resim 2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6" name="Grup 24"/>
          <p:cNvGrpSpPr/>
          <p:nvPr/>
        </p:nvGrpSpPr>
        <p:grpSpPr>
          <a:xfrm>
            <a:off x="554927" y="4252405"/>
            <a:ext cx="7464948" cy="400110"/>
            <a:chOff x="554927" y="1881525"/>
            <a:chExt cx="7464948" cy="400110"/>
          </a:xfrm>
        </p:grpSpPr>
        <p:sp>
          <p:nvSpPr>
            <p:cNvPr id="17" name="Metin kutusu 36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/>
                <a:t>Arkadaşlara uydum.</a:t>
              </a:r>
            </a:p>
          </p:txBody>
        </p:sp>
        <p:pic>
          <p:nvPicPr>
            <p:cNvPr id="18" name="Resim 3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9" name="Grup 38"/>
          <p:cNvGrpSpPr/>
          <p:nvPr/>
        </p:nvGrpSpPr>
        <p:grpSpPr>
          <a:xfrm>
            <a:off x="526327" y="4787356"/>
            <a:ext cx="7464948" cy="400110"/>
            <a:chOff x="554927" y="1881525"/>
            <a:chExt cx="7464948" cy="400110"/>
          </a:xfrm>
        </p:grpSpPr>
        <p:sp>
          <p:nvSpPr>
            <p:cNvPr id="20" name="Metin kutusu 39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/>
                <a:t>Ailemi cezalandırmak ya da kızdırmak istedim.</a:t>
              </a:r>
            </a:p>
          </p:txBody>
        </p:sp>
        <p:pic>
          <p:nvPicPr>
            <p:cNvPr id="21" name="Resim 4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/>
              <a:t>Nasıl </a:t>
            </a:r>
            <a:r>
              <a:rPr lang="tr-TR" sz="4800" b="1" dirty="0" smtClean="0"/>
              <a:t>Kandırıyorlar</a:t>
            </a:r>
            <a:r>
              <a:rPr lang="tr-TR" sz="4800" b="1" dirty="0"/>
              <a:t>?</a:t>
            </a:r>
          </a:p>
        </p:txBody>
      </p:sp>
      <p:grpSp>
        <p:nvGrpSpPr>
          <p:cNvPr id="5" name="Grup 28"/>
          <p:cNvGrpSpPr/>
          <p:nvPr/>
        </p:nvGrpSpPr>
        <p:grpSpPr>
          <a:xfrm>
            <a:off x="554927" y="1449990"/>
            <a:ext cx="7464948" cy="400110"/>
            <a:chOff x="554927" y="1881525"/>
            <a:chExt cx="7464948" cy="400110"/>
          </a:xfrm>
        </p:grpSpPr>
        <p:sp>
          <p:nvSpPr>
            <p:cNvPr id="6" name="Metin kutusu 29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İnsanın sosyal çevresinin genişlemesine yardımcı olur.</a:t>
              </a:r>
            </a:p>
          </p:txBody>
        </p:sp>
        <p:pic>
          <p:nvPicPr>
            <p:cNvPr id="7" name="Resim 3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8" name="Grup 15"/>
          <p:cNvGrpSpPr/>
          <p:nvPr/>
        </p:nvGrpSpPr>
        <p:grpSpPr>
          <a:xfrm>
            <a:off x="554927" y="1848988"/>
            <a:ext cx="7464948" cy="400110"/>
            <a:chOff x="554927" y="1881525"/>
            <a:chExt cx="7464948" cy="400110"/>
          </a:xfrm>
        </p:grpSpPr>
        <p:sp>
          <p:nvSpPr>
            <p:cNvPr id="9" name="Metin kutusu 16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Madde kullanımı arkadaşlık ilişkilerimi arttırıyor.</a:t>
              </a:r>
            </a:p>
          </p:txBody>
        </p:sp>
        <p:pic>
          <p:nvPicPr>
            <p:cNvPr id="10" name="Resim 1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1" name="Grup 18"/>
          <p:cNvGrpSpPr/>
          <p:nvPr/>
        </p:nvGrpSpPr>
        <p:grpSpPr>
          <a:xfrm>
            <a:off x="554927" y="2245529"/>
            <a:ext cx="7464948" cy="400110"/>
            <a:chOff x="554927" y="1881525"/>
            <a:chExt cx="7464948" cy="400110"/>
          </a:xfrm>
        </p:grpSpPr>
        <p:sp>
          <p:nvSpPr>
            <p:cNvPr id="12" name="Metin kutusu 19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Benim iradem güçlüdür, ben bağımlı olmam.</a:t>
              </a:r>
            </a:p>
          </p:txBody>
        </p:sp>
        <p:pic>
          <p:nvPicPr>
            <p:cNvPr id="13" name="Resim 2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4" name="Grup 21"/>
          <p:cNvGrpSpPr/>
          <p:nvPr/>
        </p:nvGrpSpPr>
        <p:grpSpPr>
          <a:xfrm>
            <a:off x="554927" y="2624788"/>
            <a:ext cx="7464948" cy="400110"/>
            <a:chOff x="554927" y="1881525"/>
            <a:chExt cx="7464948" cy="400110"/>
          </a:xfrm>
        </p:grpSpPr>
        <p:sp>
          <p:nvSpPr>
            <p:cNvPr id="15" name="Metin kutusu 22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Ben kendimi kontrol edebilirim.</a:t>
              </a:r>
            </a:p>
          </p:txBody>
        </p:sp>
        <p:pic>
          <p:nvPicPr>
            <p:cNvPr id="16" name="Resim 2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7" name="Grup 24"/>
          <p:cNvGrpSpPr/>
          <p:nvPr/>
        </p:nvGrpSpPr>
        <p:grpSpPr>
          <a:xfrm>
            <a:off x="554927" y="2992496"/>
            <a:ext cx="7464948" cy="400110"/>
            <a:chOff x="554927" y="1881525"/>
            <a:chExt cx="7464948" cy="400110"/>
          </a:xfrm>
        </p:grpSpPr>
        <p:sp>
          <p:nvSpPr>
            <p:cNvPr id="18" name="Metin kutusu 26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Ottur, zararı yoktur. Bağımlılık da yapmaz.</a:t>
              </a:r>
            </a:p>
          </p:txBody>
        </p:sp>
        <p:pic>
          <p:nvPicPr>
            <p:cNvPr id="19" name="Resim 31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20" name="Grup 32"/>
          <p:cNvGrpSpPr/>
          <p:nvPr/>
        </p:nvGrpSpPr>
        <p:grpSpPr>
          <a:xfrm>
            <a:off x="554927" y="3360204"/>
            <a:ext cx="7464948" cy="400110"/>
            <a:chOff x="554927" y="1881525"/>
            <a:chExt cx="7464948" cy="400110"/>
          </a:xfrm>
        </p:grpSpPr>
        <p:sp>
          <p:nvSpPr>
            <p:cNvPr id="21" name="Metin kutusu 33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Bir kere kullanmaktan bir şey çıkmaz.</a:t>
              </a:r>
            </a:p>
          </p:txBody>
        </p:sp>
        <p:pic>
          <p:nvPicPr>
            <p:cNvPr id="22" name="Resim 3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23" name="Grup 35"/>
          <p:cNvGrpSpPr/>
          <p:nvPr/>
        </p:nvGrpSpPr>
        <p:grpSpPr>
          <a:xfrm>
            <a:off x="554927" y="3707853"/>
            <a:ext cx="7464948" cy="400110"/>
            <a:chOff x="554927" y="1881525"/>
            <a:chExt cx="7464948" cy="400110"/>
          </a:xfrm>
        </p:grpSpPr>
        <p:sp>
          <p:nvSpPr>
            <p:cNvPr id="24" name="Metin kutusu 36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Sadece zayıf insanlar bağımlı olur.</a:t>
              </a:r>
            </a:p>
          </p:txBody>
        </p:sp>
        <p:pic>
          <p:nvPicPr>
            <p:cNvPr id="25" name="Resim 3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26" name="Grup 38"/>
          <p:cNvGrpSpPr/>
          <p:nvPr/>
        </p:nvGrpSpPr>
        <p:grpSpPr>
          <a:xfrm>
            <a:off x="554927" y="4070271"/>
            <a:ext cx="7464948" cy="400110"/>
            <a:chOff x="554927" y="1881525"/>
            <a:chExt cx="7464948" cy="400110"/>
          </a:xfrm>
        </p:grpSpPr>
        <p:sp>
          <p:nvSpPr>
            <p:cNvPr id="27" name="Metin kutusu 39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n-NO" sz="2000" dirty="0">
                  <a:solidFill>
                    <a:srgbClr val="575757"/>
                  </a:solidFill>
                </a:rPr>
                <a:t>Herkes kullanıyor, bir şey olmuyor.</a:t>
              </a:r>
            </a:p>
          </p:txBody>
        </p:sp>
        <p:pic>
          <p:nvPicPr>
            <p:cNvPr id="28" name="Resim 4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29" name="Grup 43"/>
          <p:cNvGrpSpPr/>
          <p:nvPr/>
        </p:nvGrpSpPr>
        <p:grpSpPr>
          <a:xfrm>
            <a:off x="554927" y="4473640"/>
            <a:ext cx="7464948" cy="400110"/>
            <a:chOff x="554927" y="1881525"/>
            <a:chExt cx="7464948" cy="400110"/>
          </a:xfrm>
        </p:grpSpPr>
        <p:sp>
          <p:nvSpPr>
            <p:cNvPr id="30" name="Metin kutusu 44"/>
            <p:cNvSpPr txBox="1"/>
            <p:nvPr/>
          </p:nvSpPr>
          <p:spPr>
            <a:xfrm>
              <a:off x="746177" y="1881525"/>
              <a:ext cx="72736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000" dirty="0">
                  <a:solidFill>
                    <a:srgbClr val="575757"/>
                  </a:solidFill>
                </a:rPr>
                <a:t>Madde, sadece kullanan kişiye zarar verir.</a:t>
              </a:r>
              <a:endParaRPr lang="nn-NO" sz="2000" dirty="0">
                <a:solidFill>
                  <a:srgbClr val="575757"/>
                </a:solidFill>
              </a:endParaRPr>
            </a:p>
          </p:txBody>
        </p:sp>
        <p:pic>
          <p:nvPicPr>
            <p:cNvPr id="31" name="Resim 45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</p:spPr>
        <p:txBody>
          <a:bodyPr>
            <a:normAutofit/>
          </a:bodyPr>
          <a:lstStyle/>
          <a:p>
            <a:r>
              <a:rPr lang="tr-TR" b="1" dirty="0" smtClean="0"/>
              <a:t>Madde Kullanımını Reddeden Genci</a:t>
            </a:r>
            <a:br>
              <a:rPr lang="tr-TR" b="1" dirty="0" smtClean="0"/>
            </a:br>
            <a:r>
              <a:rPr lang="tr-TR" b="1" dirty="0" smtClean="0"/>
              <a:t> Bekleyen Klişeler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sz="3600" b="1" dirty="0" smtClean="0">
                <a:solidFill>
                  <a:srgbClr val="E61F4F"/>
                </a:solidFill>
              </a:rPr>
              <a:t>  </a:t>
            </a:r>
            <a:r>
              <a:rPr lang="tr-TR" sz="3200" b="1" dirty="0" smtClean="0">
                <a:solidFill>
                  <a:srgbClr val="E61F4F"/>
                </a:solidFill>
              </a:rPr>
              <a:t>Yağcılık</a:t>
            </a:r>
          </a:p>
          <a:p>
            <a:pPr>
              <a:buNone/>
            </a:pPr>
            <a:r>
              <a:rPr lang="tr-TR" sz="2400" dirty="0" smtClean="0">
                <a:solidFill>
                  <a:srgbClr val="575757"/>
                </a:solidFill>
              </a:rPr>
              <a:t>“Sen olmazsan buranın tadı tuzu kaçar.”</a:t>
            </a:r>
          </a:p>
          <a:p>
            <a:pPr>
              <a:buNone/>
            </a:pPr>
            <a:endParaRPr lang="tr-TR" sz="2400" dirty="0" smtClean="0">
              <a:solidFill>
                <a:srgbClr val="575757"/>
              </a:solidFill>
            </a:endParaRPr>
          </a:p>
          <a:p>
            <a:endParaRPr lang="tr-TR" dirty="0"/>
          </a:p>
        </p:txBody>
      </p:sp>
      <p:sp>
        <p:nvSpPr>
          <p:cNvPr id="4" name="Dikdörtgen 39"/>
          <p:cNvSpPr/>
          <p:nvPr/>
        </p:nvSpPr>
        <p:spPr>
          <a:xfrm>
            <a:off x="611560" y="3140968"/>
            <a:ext cx="7271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E61F4F"/>
                </a:solidFill>
              </a:rPr>
              <a:t>Yalnız </a:t>
            </a:r>
            <a:r>
              <a:rPr lang="tr-TR" sz="2800" b="1" dirty="0" smtClean="0">
                <a:solidFill>
                  <a:srgbClr val="E61F4F"/>
                </a:solidFill>
              </a:rPr>
              <a:t>bırakma</a:t>
            </a:r>
            <a:endParaRPr lang="tr-TR" sz="2800" b="1" dirty="0">
              <a:solidFill>
                <a:srgbClr val="E61F4F"/>
              </a:solidFill>
            </a:endParaRPr>
          </a:p>
          <a:p>
            <a:r>
              <a:rPr lang="tr-TR" sz="2000" dirty="0">
                <a:solidFill>
                  <a:srgbClr val="575757"/>
                </a:solidFill>
              </a:rPr>
              <a:t>“Eğer gidersen bir daha yüzüne bakmam.”</a:t>
            </a:r>
          </a:p>
        </p:txBody>
      </p:sp>
      <p:sp>
        <p:nvSpPr>
          <p:cNvPr id="6" name="Dikdörtgen 42"/>
          <p:cNvSpPr/>
          <p:nvPr/>
        </p:nvSpPr>
        <p:spPr>
          <a:xfrm>
            <a:off x="611560" y="4077072"/>
            <a:ext cx="7271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E61F4F"/>
                </a:solidFill>
              </a:rPr>
              <a:t>Yalvarma, acındırma</a:t>
            </a:r>
          </a:p>
          <a:p>
            <a:r>
              <a:rPr lang="tr-TR" sz="2000" dirty="0">
                <a:solidFill>
                  <a:srgbClr val="575757"/>
                </a:solidFill>
              </a:rPr>
              <a:t>“Ne olur, </a:t>
            </a:r>
            <a:r>
              <a:rPr lang="tr-TR" sz="2000" dirty="0" smtClean="0">
                <a:solidFill>
                  <a:srgbClr val="575757"/>
                </a:solidFill>
              </a:rPr>
              <a:t>hatırım </a:t>
            </a:r>
            <a:r>
              <a:rPr lang="tr-TR" sz="2000" dirty="0">
                <a:solidFill>
                  <a:srgbClr val="575757"/>
                </a:solidFill>
              </a:rPr>
              <a:t>için bir kez… Beni kırma!”</a:t>
            </a:r>
          </a:p>
        </p:txBody>
      </p:sp>
      <p:sp>
        <p:nvSpPr>
          <p:cNvPr id="8" name="Dikdörtgen 45"/>
          <p:cNvSpPr/>
          <p:nvPr/>
        </p:nvSpPr>
        <p:spPr>
          <a:xfrm>
            <a:off x="611560" y="5157192"/>
            <a:ext cx="7271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E61F4F"/>
                </a:solidFill>
              </a:rPr>
              <a:t>Tehdit</a:t>
            </a:r>
          </a:p>
          <a:p>
            <a:r>
              <a:rPr lang="tr-TR" sz="2000" dirty="0">
                <a:solidFill>
                  <a:srgbClr val="575757"/>
                </a:solidFill>
              </a:rPr>
              <a:t>“Kesinlikle seni bırakmayız!”</a:t>
            </a:r>
          </a:p>
        </p:txBody>
      </p:sp>
      <p:sp>
        <p:nvSpPr>
          <p:cNvPr id="9" name="8 Dikdörtgen"/>
          <p:cNvSpPr/>
          <p:nvPr/>
        </p:nvSpPr>
        <p:spPr>
          <a:xfrm>
            <a:off x="683568" y="2276872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 smtClean="0">
                <a:solidFill>
                  <a:srgbClr val="E61F4F"/>
                </a:solidFill>
              </a:rPr>
              <a:t>Aşağılama</a:t>
            </a:r>
          </a:p>
          <a:p>
            <a:r>
              <a:rPr lang="tr-TR" dirty="0" smtClean="0">
                <a:solidFill>
                  <a:srgbClr val="575757"/>
                </a:solidFill>
              </a:rPr>
              <a:t>“Hadi süt çocuğu sen de! Ana kuzusu…”</a:t>
            </a:r>
            <a:endParaRPr lang="tr-TR" dirty="0">
              <a:solidFill>
                <a:srgbClr val="57575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Ağa Düşmemek için Neler Yapabiliriz?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4" name="Dikdörtgen 48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23146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/>
              <a:t>Uzak Kalmak</a:t>
            </a:r>
          </a:p>
          <a:p>
            <a:endParaRPr lang="tr-TR" sz="2000" dirty="0">
              <a:solidFill>
                <a:srgbClr val="575757"/>
              </a:solidFill>
            </a:endParaRPr>
          </a:p>
        </p:txBody>
      </p:sp>
      <p:sp>
        <p:nvSpPr>
          <p:cNvPr id="5" name="Metin kutusu 15"/>
          <p:cNvSpPr txBox="1"/>
          <p:nvPr/>
        </p:nvSpPr>
        <p:spPr>
          <a:xfrm>
            <a:off x="611560" y="1772816"/>
            <a:ext cx="82809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75757"/>
                </a:solidFill>
              </a:rPr>
              <a:t>Bağımlılık yapıcı bir maddenin </a:t>
            </a:r>
            <a:r>
              <a:rPr lang="tr-TR" dirty="0" smtClean="0">
                <a:solidFill>
                  <a:srgbClr val="575757"/>
                </a:solidFill>
              </a:rPr>
              <a:t>kullanılma olasılığı </a:t>
            </a:r>
            <a:r>
              <a:rPr lang="tr-TR" dirty="0">
                <a:solidFill>
                  <a:srgbClr val="575757"/>
                </a:solidFill>
              </a:rPr>
              <a:t>olan ortamlardan uzak </a:t>
            </a:r>
            <a:r>
              <a:rPr lang="tr-TR" dirty="0" smtClean="0">
                <a:solidFill>
                  <a:srgbClr val="575757"/>
                </a:solidFill>
              </a:rPr>
              <a:t>kalarak kendinizi </a:t>
            </a:r>
            <a:r>
              <a:rPr lang="tr-TR" dirty="0">
                <a:solidFill>
                  <a:srgbClr val="575757"/>
                </a:solidFill>
              </a:rPr>
              <a:t>madde kullanımı ve </a:t>
            </a:r>
            <a:r>
              <a:rPr lang="tr-TR" dirty="0" smtClean="0">
                <a:solidFill>
                  <a:srgbClr val="575757"/>
                </a:solidFill>
              </a:rPr>
              <a:t>bağımlılık riskinin </a:t>
            </a:r>
            <a:r>
              <a:rPr lang="tr-TR" dirty="0">
                <a:solidFill>
                  <a:srgbClr val="575757"/>
                </a:solidFill>
              </a:rPr>
              <a:t>dışında tutabilirsiniz.</a:t>
            </a:r>
          </a:p>
        </p:txBody>
      </p:sp>
      <p:sp>
        <p:nvSpPr>
          <p:cNvPr id="6" name="5 Dikdörtgen"/>
          <p:cNvSpPr/>
          <p:nvPr/>
        </p:nvSpPr>
        <p:spPr>
          <a:xfrm>
            <a:off x="683568" y="2708920"/>
            <a:ext cx="22495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/>
          </a:p>
          <a:p>
            <a:r>
              <a:rPr lang="tr-TR" b="1" dirty="0" smtClean="0"/>
              <a:t>Soğuk Davranmak</a:t>
            </a:r>
            <a:endParaRPr lang="tr-TR" b="1" dirty="0"/>
          </a:p>
        </p:txBody>
      </p:sp>
      <p:sp>
        <p:nvSpPr>
          <p:cNvPr id="7" name="6 Dikdörtgen"/>
          <p:cNvSpPr/>
          <p:nvPr/>
        </p:nvSpPr>
        <p:spPr>
          <a:xfrm>
            <a:off x="467544" y="328498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575757"/>
                </a:solidFill>
              </a:rPr>
              <a:t>Size madde kullanma teklifinde bulunan kişiyi görmezden gelerek, ondan yüz  çevirerek, onunla iletişime geçmeyerek ve onun yanından uzaklaşarak tavrınızı net olarak gösterebilirsiniz.</a:t>
            </a:r>
            <a:endParaRPr lang="tr-TR" sz="1600" dirty="0">
              <a:solidFill>
                <a:srgbClr val="575757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11560" y="4581128"/>
            <a:ext cx="1720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Uygun Kişiler</a:t>
            </a:r>
            <a:endParaRPr lang="tr-TR" b="1" dirty="0"/>
          </a:p>
        </p:txBody>
      </p:sp>
      <p:sp>
        <p:nvSpPr>
          <p:cNvPr id="9" name="8 Dikdörtgen"/>
          <p:cNvSpPr/>
          <p:nvPr/>
        </p:nvSpPr>
        <p:spPr>
          <a:xfrm>
            <a:off x="539552" y="5157192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575757"/>
                </a:solidFill>
              </a:rPr>
              <a:t>Riskli yer ya da ortamlarda bulunmak zorunda kaldığınızda olumlu alışkanlıklara sahip arkadaşlarınızla birlikte olarak ortamın riskinden korunabilirsiniz.</a:t>
            </a:r>
            <a:endParaRPr lang="tr-TR" sz="1600" dirty="0">
              <a:solidFill>
                <a:srgbClr val="575757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000" b="1" dirty="0" smtClean="0"/>
              <a:t>Konu </a:t>
            </a:r>
            <a:r>
              <a:rPr lang="tr-TR" sz="1800" b="1" dirty="0" smtClean="0"/>
              <a:t>D</a:t>
            </a:r>
            <a:r>
              <a:rPr lang="tr-TR" sz="2000" b="1" dirty="0" smtClean="0"/>
              <a:t>eğiştirmek</a:t>
            </a:r>
            <a:endParaRPr lang="tr-TR" sz="2400" b="1" dirty="0" smtClean="0"/>
          </a:p>
          <a:p>
            <a:r>
              <a:rPr lang="tr-TR" sz="2000" dirty="0" smtClean="0">
                <a:solidFill>
                  <a:srgbClr val="575757"/>
                </a:solidFill>
              </a:rPr>
              <a:t>Herhangi bir madde kullanma teklifiyle karşı karşıya kaldığınızda “Hayır!” dedikten sonra karşınızdaki kişinin ısrar etmesini önlemek üzere konuyu değiştirip farklı bir şeyden bahsetmeye başlayabilirsiniz.</a:t>
            </a:r>
          </a:p>
          <a:p>
            <a:endParaRPr lang="tr-TR" sz="2400" dirty="0" smtClean="0"/>
          </a:p>
          <a:p>
            <a:endParaRPr lang="tr-TR" sz="1800" dirty="0" smtClean="0">
              <a:solidFill>
                <a:srgbClr val="575757"/>
              </a:solidFill>
            </a:endParaRPr>
          </a:p>
          <a:p>
            <a:r>
              <a:rPr lang="tr-TR" sz="1800" dirty="0" smtClean="0">
                <a:solidFill>
                  <a:srgbClr val="575757"/>
                </a:solidFill>
              </a:rPr>
              <a:t>Bağımlılık yapıcı maddelerle ilgili herhangi bir teklif geldiğinde verebileceğiniz en kısa ve net cevap “Hayır!” demektir.</a:t>
            </a:r>
          </a:p>
          <a:p>
            <a:endParaRPr lang="tr-TR" sz="2400" dirty="0"/>
          </a:p>
        </p:txBody>
      </p:sp>
      <p:sp>
        <p:nvSpPr>
          <p:cNvPr id="4" name="Metin kutusu 13"/>
          <p:cNvSpPr txBox="1"/>
          <p:nvPr/>
        </p:nvSpPr>
        <p:spPr>
          <a:xfrm>
            <a:off x="755576" y="3287970"/>
            <a:ext cx="3207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Hayır </a:t>
            </a:r>
            <a:r>
              <a:rPr lang="tr-TR" sz="2000" b="1" dirty="0" smtClean="0"/>
              <a:t>Diyebilmek</a:t>
            </a:r>
            <a:endParaRPr lang="tr-T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800" dirty="0" smtClean="0">
              <a:solidFill>
                <a:srgbClr val="575757"/>
              </a:solidFill>
            </a:endParaRPr>
          </a:p>
          <a:p>
            <a:r>
              <a:rPr lang="tr-TR" sz="2800" dirty="0" smtClean="0">
                <a:solidFill>
                  <a:srgbClr val="575757"/>
                </a:solidFill>
              </a:rPr>
              <a:t>“Hayır!” demek, güvenli davranışın bir göstergesidir. </a:t>
            </a:r>
          </a:p>
          <a:p>
            <a:r>
              <a:rPr lang="tr-TR" sz="2800" dirty="0" smtClean="0">
                <a:solidFill>
                  <a:srgbClr val="575757"/>
                </a:solidFill>
              </a:rPr>
              <a:t>İstenmeyen taleplere ve tekliflere karşı “Hayır!” demeye başladıkça kişinin hayatı üzerindeki kontrol duygusu ve kendine olan güveni artar.</a:t>
            </a:r>
          </a:p>
          <a:p>
            <a:endParaRPr lang="tr-TR" dirty="0"/>
          </a:p>
        </p:txBody>
      </p:sp>
      <p:sp>
        <p:nvSpPr>
          <p:cNvPr id="4" name="Metin kutusu 13"/>
          <p:cNvSpPr txBox="1">
            <a:spLocks noGrp="1"/>
          </p:cNvSpPr>
          <p:nvPr>
            <p:ph type="title"/>
          </p:nvPr>
        </p:nvSpPr>
        <p:spPr>
          <a:xfrm>
            <a:off x="457200" y="373559"/>
            <a:ext cx="8390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b="1" dirty="0"/>
              <a:t>Hayır </a:t>
            </a:r>
            <a:r>
              <a:rPr lang="tr-TR" sz="4400" b="1" dirty="0" smtClean="0"/>
              <a:t>D</a:t>
            </a:r>
            <a:r>
              <a:rPr lang="sv-SE" sz="4400" b="1" dirty="0" smtClean="0"/>
              <a:t>emek </a:t>
            </a:r>
            <a:r>
              <a:rPr lang="tr-TR" sz="4400" b="1" dirty="0"/>
              <a:t>N</a:t>
            </a:r>
            <a:r>
              <a:rPr lang="sv-SE" sz="4400" b="1" dirty="0" smtClean="0"/>
              <a:t>eden</a:t>
            </a:r>
            <a:r>
              <a:rPr lang="tr-TR" sz="4400" b="1" dirty="0" smtClean="0"/>
              <a:t> </a:t>
            </a:r>
            <a:r>
              <a:rPr lang="tr-TR" sz="4400" b="1" dirty="0"/>
              <a:t>Ö</a:t>
            </a:r>
            <a:r>
              <a:rPr lang="sv-SE" sz="4400" b="1" dirty="0" smtClean="0"/>
              <a:t>nemli</a:t>
            </a:r>
            <a:r>
              <a:rPr lang="sv-SE" sz="4400" b="1" dirty="0"/>
              <a:t>?</a:t>
            </a:r>
            <a:endParaRPr lang="tr-T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2520280"/>
          </a:xfrm>
        </p:spPr>
        <p:txBody>
          <a:bodyPr/>
          <a:lstStyle/>
          <a:p>
            <a:r>
              <a:rPr lang="tr-TR" sz="2800" dirty="0" smtClean="0">
                <a:solidFill>
                  <a:srgbClr val="575757"/>
                </a:solidFill>
              </a:rPr>
              <a:t>“Hayır!” demeyi öğrenemeyen kişi, madde kullanan arkadaşının madde teklifini de reddedemeyecek ve sonuçta bağımlılığın ilk adımı olan deneme basamağıyla karşı karşıya kalacaktır.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7"/>
          <p:cNvSpPr txBox="1">
            <a:spLocks noGrp="1"/>
          </p:cNvSpPr>
          <p:nvPr>
            <p:ph type="title"/>
          </p:nvPr>
        </p:nvSpPr>
        <p:spPr>
          <a:xfrm>
            <a:off x="457200" y="435114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/>
              <a:t>Hayır </a:t>
            </a:r>
            <a:r>
              <a:rPr lang="tr-TR" sz="4000" b="1" dirty="0" smtClean="0"/>
              <a:t>Diyebiliyor </a:t>
            </a:r>
            <a:r>
              <a:rPr lang="tr-TR" sz="4000" b="1" dirty="0"/>
              <a:t>musunuz?</a:t>
            </a:r>
          </a:p>
        </p:txBody>
      </p:sp>
      <p:sp>
        <p:nvSpPr>
          <p:cNvPr id="5" name="Metin kutusu 46"/>
          <p:cNvSpPr txBox="1">
            <a:spLocks noGrp="1"/>
          </p:cNvSpPr>
          <p:nvPr>
            <p:ph sz="quarter" idx="1"/>
          </p:nvPr>
        </p:nvSpPr>
        <p:spPr>
          <a:xfrm>
            <a:off x="457200" y="1219200"/>
            <a:ext cx="6344750" cy="2323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575757"/>
                </a:solidFill>
              </a:rPr>
              <a:t>Siz ne zaman ve nasıl </a:t>
            </a:r>
            <a:r>
              <a:rPr lang="tr-TR" sz="2000" dirty="0">
                <a:solidFill>
                  <a:srgbClr val="E61F4F"/>
                </a:solidFill>
              </a:rPr>
              <a:t>“Hayır!” </a:t>
            </a:r>
            <a:r>
              <a:rPr lang="tr-TR" sz="2000" dirty="0">
                <a:solidFill>
                  <a:srgbClr val="575757"/>
                </a:solidFill>
              </a:rPr>
              <a:t>demeniz gerektiğini</a:t>
            </a:r>
          </a:p>
          <a:p>
            <a:r>
              <a:rPr lang="tr-TR" sz="2000" dirty="0">
                <a:solidFill>
                  <a:srgbClr val="575757"/>
                </a:solidFill>
              </a:rPr>
              <a:t>düşünüyorsunuz?</a:t>
            </a:r>
          </a:p>
          <a:p>
            <a:endParaRPr lang="tr-TR" sz="2000" dirty="0">
              <a:solidFill>
                <a:srgbClr val="575757"/>
              </a:solidFill>
            </a:endParaRPr>
          </a:p>
          <a:p>
            <a:endParaRPr lang="tr-TR" sz="2000" dirty="0">
              <a:solidFill>
                <a:srgbClr val="575757"/>
              </a:solidFill>
            </a:endParaRPr>
          </a:p>
          <a:p>
            <a:r>
              <a:rPr lang="tr-TR" sz="2000" dirty="0">
                <a:solidFill>
                  <a:srgbClr val="575757"/>
                </a:solidFill>
              </a:rPr>
              <a:t>Örnek </a:t>
            </a:r>
            <a:r>
              <a:rPr lang="tr-TR" sz="2000" dirty="0" smtClean="0">
                <a:solidFill>
                  <a:srgbClr val="575757"/>
                </a:solidFill>
              </a:rPr>
              <a:t>cümleleri </a:t>
            </a:r>
            <a:r>
              <a:rPr lang="tr-TR" sz="2000" dirty="0">
                <a:solidFill>
                  <a:srgbClr val="575757"/>
                </a:solidFill>
              </a:rPr>
              <a:t>inceleyiniz</a:t>
            </a:r>
          </a:p>
          <a:p>
            <a:r>
              <a:rPr lang="tr-TR" sz="2000" dirty="0">
                <a:solidFill>
                  <a:srgbClr val="575757"/>
                </a:solidFill>
              </a:rPr>
              <a:t>ve kendi </a:t>
            </a:r>
            <a:r>
              <a:rPr lang="tr-TR" sz="2000" dirty="0">
                <a:solidFill>
                  <a:srgbClr val="E61F4F"/>
                </a:solidFill>
              </a:rPr>
              <a:t>“Hayır!” </a:t>
            </a:r>
            <a:r>
              <a:rPr lang="tr-TR" sz="2000" dirty="0">
                <a:solidFill>
                  <a:srgbClr val="575757"/>
                </a:solidFill>
              </a:rPr>
              <a:t>cümlelerinizi oluşturunuz.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Madde Bağımlılığı Nedir?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384144"/>
          </a:xfrm>
        </p:spPr>
        <p:txBody>
          <a:bodyPr/>
          <a:lstStyle/>
          <a:p>
            <a:r>
              <a:rPr lang="tr-TR" sz="2800" dirty="0" smtClean="0">
                <a:solidFill>
                  <a:srgbClr val="575757"/>
                </a:solidFill>
              </a:rPr>
              <a:t>Vücudun bir ya da birden çok işlevini olumsuz yönde etkileyen maddelerin kullanılması ve bundan zarar görüldüğü hâlde bu maddelerin kullanımının bırakılamamasına verilen addır.</a:t>
            </a:r>
          </a:p>
          <a:p>
            <a:endParaRPr lang="tr-TR" sz="2800" dirty="0" smtClean="0">
              <a:solidFill>
                <a:srgbClr val="575757"/>
              </a:solidFill>
            </a:endParaRPr>
          </a:p>
          <a:p>
            <a:endParaRPr lang="tr-TR" sz="2800" dirty="0" smtClean="0">
              <a:solidFill>
                <a:srgbClr val="575757"/>
              </a:solidFill>
            </a:endParaRPr>
          </a:p>
          <a:p>
            <a:endParaRPr lang="tr-TR" sz="2800" dirty="0" smtClean="0">
              <a:solidFill>
                <a:srgbClr val="575757"/>
              </a:solidFill>
            </a:endParaRPr>
          </a:p>
          <a:p>
            <a:r>
              <a:rPr lang="tr-TR" sz="2800" dirty="0" smtClean="0">
                <a:solidFill>
                  <a:srgbClr val="575757"/>
                </a:solidFill>
              </a:rPr>
              <a:t>Madde bağımlılığından korunmanın en iyi yolu hiç başlamamaktır.</a:t>
            </a:r>
          </a:p>
          <a:p>
            <a:endParaRPr lang="tr-TR" sz="2800" dirty="0" smtClean="0">
              <a:solidFill>
                <a:srgbClr val="575757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9"/>
          <p:cNvGrpSpPr/>
          <p:nvPr/>
        </p:nvGrpSpPr>
        <p:grpSpPr>
          <a:xfrm>
            <a:off x="395536" y="3140968"/>
            <a:ext cx="2448272" cy="432048"/>
            <a:chOff x="442025" y="937947"/>
            <a:chExt cx="2618619" cy="810679"/>
          </a:xfrm>
        </p:grpSpPr>
        <p:sp>
          <p:nvSpPr>
            <p:cNvPr id="5" name="Metin kutusu 22"/>
            <p:cNvSpPr txBox="1"/>
            <p:nvPr/>
          </p:nvSpPr>
          <p:spPr>
            <a:xfrm>
              <a:off x="644526" y="946125"/>
              <a:ext cx="23218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>
                  <a:solidFill>
                    <a:srgbClr val="575757"/>
                  </a:solidFill>
                </a:rPr>
                <a:t>Hayır, sağlıklı kalmak </a:t>
              </a:r>
            </a:p>
            <a:p>
              <a:r>
                <a:rPr lang="tr-TR" sz="1400" dirty="0">
                  <a:solidFill>
                    <a:srgbClr val="575757"/>
                  </a:solidFill>
                </a:rPr>
                <a:t>için çabalıyorum.</a:t>
              </a:r>
            </a:p>
          </p:txBody>
        </p:sp>
        <p:pic>
          <p:nvPicPr>
            <p:cNvPr id="6" name="Resim 1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2025" y="937947"/>
              <a:ext cx="202500" cy="360000"/>
            </a:xfrm>
            <a:prstGeom prst="rect">
              <a:avLst/>
            </a:prstGeom>
          </p:spPr>
        </p:pic>
        <p:pic>
          <p:nvPicPr>
            <p:cNvPr id="7" name="Resim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96894" y="1152376"/>
              <a:ext cx="663750" cy="596250"/>
            </a:xfrm>
            <a:prstGeom prst="rect">
              <a:avLst/>
            </a:prstGeom>
          </p:spPr>
        </p:pic>
      </p:grpSp>
      <p:grpSp>
        <p:nvGrpSpPr>
          <p:cNvPr id="8" name="Grup 10"/>
          <p:cNvGrpSpPr/>
          <p:nvPr/>
        </p:nvGrpSpPr>
        <p:grpSpPr>
          <a:xfrm>
            <a:off x="4788024" y="1484784"/>
            <a:ext cx="4065907" cy="1115627"/>
            <a:chOff x="4374209" y="412668"/>
            <a:chExt cx="4065907" cy="1115627"/>
          </a:xfrm>
        </p:grpSpPr>
        <p:sp>
          <p:nvSpPr>
            <p:cNvPr id="9" name="Metin kutusu 51"/>
            <p:cNvSpPr txBox="1"/>
            <p:nvPr/>
          </p:nvSpPr>
          <p:spPr>
            <a:xfrm>
              <a:off x="4806257" y="412668"/>
              <a:ext cx="36338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rgbClr val="575757"/>
                  </a:solidFill>
                </a:rPr>
                <a:t>Hayır, ben bir sporcuyum,</a:t>
              </a:r>
            </a:p>
            <a:p>
              <a:r>
                <a:rPr lang="tr-TR" sz="1400" b="1" dirty="0">
                  <a:solidFill>
                    <a:srgbClr val="575757"/>
                  </a:solidFill>
                </a:rPr>
                <a:t>böyle şeyler yapamam.</a:t>
              </a:r>
            </a:p>
          </p:txBody>
        </p:sp>
        <p:pic>
          <p:nvPicPr>
            <p:cNvPr id="10" name="Resim 39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74209" y="705348"/>
              <a:ext cx="202500" cy="360000"/>
            </a:xfrm>
            <a:prstGeom prst="rect">
              <a:avLst/>
            </a:prstGeom>
          </p:spPr>
        </p:pic>
        <p:pic>
          <p:nvPicPr>
            <p:cNvPr id="11" name="Resim 7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22512" y="932045"/>
              <a:ext cx="663750" cy="596250"/>
            </a:xfrm>
            <a:prstGeom prst="rect">
              <a:avLst/>
            </a:prstGeom>
          </p:spPr>
        </p:pic>
      </p:grpSp>
      <p:grpSp>
        <p:nvGrpSpPr>
          <p:cNvPr id="12" name="Grup 15"/>
          <p:cNvGrpSpPr/>
          <p:nvPr/>
        </p:nvGrpSpPr>
        <p:grpSpPr>
          <a:xfrm>
            <a:off x="755576" y="1700808"/>
            <a:ext cx="3456384" cy="720080"/>
            <a:chOff x="442025" y="2570963"/>
            <a:chExt cx="3814387" cy="776250"/>
          </a:xfrm>
        </p:grpSpPr>
        <p:sp>
          <p:nvSpPr>
            <p:cNvPr id="13" name="Metin kutusu 44"/>
            <p:cNvSpPr txBox="1"/>
            <p:nvPr/>
          </p:nvSpPr>
          <p:spPr>
            <a:xfrm>
              <a:off x="622553" y="2678805"/>
              <a:ext cx="36338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rgbClr val="575757"/>
                  </a:solidFill>
                </a:rPr>
                <a:t>Hayır, ben okula gidiyorum.</a:t>
              </a:r>
            </a:p>
            <a:p>
              <a:r>
                <a:rPr lang="tr-TR" sz="1400" b="1" dirty="0">
                  <a:solidFill>
                    <a:srgbClr val="575757"/>
                  </a:solidFill>
                </a:rPr>
                <a:t>Bunu riske atmak istemem.</a:t>
              </a:r>
            </a:p>
          </p:txBody>
        </p:sp>
        <p:pic>
          <p:nvPicPr>
            <p:cNvPr id="14" name="Resim 4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2025" y="2570963"/>
              <a:ext cx="202500" cy="360000"/>
            </a:xfrm>
            <a:prstGeom prst="rect">
              <a:avLst/>
            </a:prstGeom>
          </p:spPr>
        </p:pic>
        <p:pic>
          <p:nvPicPr>
            <p:cNvPr id="15" name="Resim 7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083" y="2750963"/>
              <a:ext cx="663750" cy="596250"/>
            </a:xfrm>
            <a:prstGeom prst="rect">
              <a:avLst/>
            </a:prstGeom>
          </p:spPr>
        </p:pic>
      </p:grpSp>
      <p:grpSp>
        <p:nvGrpSpPr>
          <p:cNvPr id="16" name="Grup 13"/>
          <p:cNvGrpSpPr/>
          <p:nvPr/>
        </p:nvGrpSpPr>
        <p:grpSpPr>
          <a:xfrm>
            <a:off x="3419872" y="4077072"/>
            <a:ext cx="2708932" cy="830820"/>
            <a:chOff x="4374209" y="2207264"/>
            <a:chExt cx="2708932" cy="830820"/>
          </a:xfrm>
        </p:grpSpPr>
        <p:sp>
          <p:nvSpPr>
            <p:cNvPr id="17" name="Metin kutusu 57"/>
            <p:cNvSpPr txBox="1"/>
            <p:nvPr/>
          </p:nvSpPr>
          <p:spPr>
            <a:xfrm>
              <a:off x="4571971" y="2217020"/>
              <a:ext cx="24496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>
                  <a:solidFill>
                    <a:srgbClr val="575757"/>
                  </a:solidFill>
                </a:rPr>
                <a:t>Hayır, insanda yaptığı</a:t>
              </a:r>
            </a:p>
            <a:p>
              <a:r>
                <a:rPr lang="tr-TR" sz="1400" dirty="0">
                  <a:solidFill>
                    <a:srgbClr val="575757"/>
                  </a:solidFill>
                </a:rPr>
                <a:t>etkiyi sevmiyorum.</a:t>
              </a:r>
            </a:p>
          </p:txBody>
        </p:sp>
        <p:pic>
          <p:nvPicPr>
            <p:cNvPr id="18" name="Resim 41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74209" y="2207264"/>
              <a:ext cx="202500" cy="360000"/>
            </a:xfrm>
            <a:prstGeom prst="rect">
              <a:avLst/>
            </a:prstGeom>
          </p:spPr>
        </p:pic>
        <p:pic>
          <p:nvPicPr>
            <p:cNvPr id="19" name="Resim 77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19391" y="2441834"/>
              <a:ext cx="663750" cy="596250"/>
            </a:xfrm>
            <a:prstGeom prst="rect">
              <a:avLst/>
            </a:prstGeom>
          </p:spPr>
        </p:pic>
      </p:grpSp>
      <p:grpSp>
        <p:nvGrpSpPr>
          <p:cNvPr id="20" name="Grup 11"/>
          <p:cNvGrpSpPr/>
          <p:nvPr/>
        </p:nvGrpSpPr>
        <p:grpSpPr>
          <a:xfrm>
            <a:off x="6372200" y="3356992"/>
            <a:ext cx="2511097" cy="828997"/>
            <a:chOff x="8199144" y="939215"/>
            <a:chExt cx="2511097" cy="828997"/>
          </a:xfrm>
        </p:grpSpPr>
        <p:sp>
          <p:nvSpPr>
            <p:cNvPr id="21" name="Metin kutusu 63"/>
            <p:cNvSpPr txBox="1"/>
            <p:nvPr/>
          </p:nvSpPr>
          <p:spPr>
            <a:xfrm>
              <a:off x="8388393" y="944004"/>
              <a:ext cx="23218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>
                  <a:solidFill>
                    <a:srgbClr val="575757"/>
                  </a:solidFill>
                </a:rPr>
                <a:t>Hayır, </a:t>
              </a:r>
              <a:r>
                <a:rPr lang="tr-TR" sz="1400" dirty="0" smtClean="0">
                  <a:solidFill>
                    <a:srgbClr val="575757"/>
                  </a:solidFill>
                </a:rPr>
                <a:t>ben </a:t>
              </a:r>
              <a:r>
                <a:rPr lang="tr-TR" sz="1400" dirty="0">
                  <a:solidFill>
                    <a:srgbClr val="575757"/>
                  </a:solidFill>
                </a:rPr>
                <a:t>eve gitmeliyim.</a:t>
              </a:r>
            </a:p>
          </p:txBody>
        </p:sp>
        <p:pic>
          <p:nvPicPr>
            <p:cNvPr id="22" name="Resim 46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99144" y="939215"/>
              <a:ext cx="202500" cy="360000"/>
            </a:xfrm>
            <a:prstGeom prst="rect">
              <a:avLst/>
            </a:prstGeom>
          </p:spPr>
        </p:pic>
        <p:pic>
          <p:nvPicPr>
            <p:cNvPr id="23" name="Resim 78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11292" y="1171962"/>
              <a:ext cx="663750" cy="596250"/>
            </a:xfrm>
            <a:prstGeom prst="rect">
              <a:avLst/>
            </a:prstGeom>
          </p:spPr>
        </p:pic>
      </p:grpSp>
      <p:grpSp>
        <p:nvGrpSpPr>
          <p:cNvPr id="28" name="Grup 17"/>
          <p:cNvGrpSpPr/>
          <p:nvPr/>
        </p:nvGrpSpPr>
        <p:grpSpPr>
          <a:xfrm>
            <a:off x="229486" y="5131971"/>
            <a:ext cx="3528392" cy="864096"/>
            <a:chOff x="4369471" y="3683628"/>
            <a:chExt cx="3836359" cy="1113230"/>
          </a:xfrm>
        </p:grpSpPr>
        <p:sp>
          <p:nvSpPr>
            <p:cNvPr id="29" name="Metin kutusu 60"/>
            <p:cNvSpPr txBox="1"/>
            <p:nvPr/>
          </p:nvSpPr>
          <p:spPr>
            <a:xfrm>
              <a:off x="4571971" y="3683628"/>
              <a:ext cx="363385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rgbClr val="575757"/>
                  </a:solidFill>
                </a:rPr>
                <a:t>Hayır, eğer annem babam</a:t>
              </a:r>
            </a:p>
            <a:p>
              <a:r>
                <a:rPr lang="tr-TR" sz="1400" b="1" dirty="0">
                  <a:solidFill>
                    <a:srgbClr val="575757"/>
                  </a:solidFill>
                </a:rPr>
                <a:t>beni bu durumda görse</a:t>
              </a:r>
            </a:p>
            <a:p>
              <a:r>
                <a:rPr lang="tr-TR" sz="1400" b="1" dirty="0">
                  <a:solidFill>
                    <a:srgbClr val="575757"/>
                  </a:solidFill>
                </a:rPr>
                <a:t>gerçekten çok üzülürdü.</a:t>
              </a:r>
            </a:p>
          </p:txBody>
        </p:sp>
        <p:pic>
          <p:nvPicPr>
            <p:cNvPr id="30" name="Resim 5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69471" y="3690823"/>
              <a:ext cx="202500" cy="360000"/>
            </a:xfrm>
            <a:prstGeom prst="rect">
              <a:avLst/>
            </a:prstGeom>
          </p:spPr>
        </p:pic>
        <p:pic>
          <p:nvPicPr>
            <p:cNvPr id="31" name="Resim 8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22974" y="4200608"/>
              <a:ext cx="663750" cy="596250"/>
            </a:xfrm>
            <a:prstGeom prst="rect">
              <a:avLst/>
            </a:prstGeom>
          </p:spPr>
        </p:pic>
      </p:grpSp>
      <p:grpSp>
        <p:nvGrpSpPr>
          <p:cNvPr id="40" name="Grup 18"/>
          <p:cNvGrpSpPr/>
          <p:nvPr/>
        </p:nvGrpSpPr>
        <p:grpSpPr>
          <a:xfrm>
            <a:off x="4571971" y="5385511"/>
            <a:ext cx="3836359" cy="596250"/>
            <a:chOff x="6460243" y="5494527"/>
            <a:chExt cx="3836359" cy="596250"/>
          </a:xfrm>
        </p:grpSpPr>
        <p:sp>
          <p:nvSpPr>
            <p:cNvPr id="41" name="Metin kutusu 72"/>
            <p:cNvSpPr txBox="1"/>
            <p:nvPr/>
          </p:nvSpPr>
          <p:spPr>
            <a:xfrm>
              <a:off x="6662743" y="5540855"/>
              <a:ext cx="3633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rgbClr val="575757"/>
                  </a:solidFill>
                </a:rPr>
                <a:t>Hayır, bana göre değil.</a:t>
              </a:r>
            </a:p>
          </p:txBody>
        </p:sp>
        <p:pic>
          <p:nvPicPr>
            <p:cNvPr id="42" name="Resim 7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60243" y="5543761"/>
              <a:ext cx="202500" cy="360000"/>
            </a:xfrm>
            <a:prstGeom prst="rect">
              <a:avLst/>
            </a:prstGeom>
          </p:spPr>
        </p:pic>
        <p:pic>
          <p:nvPicPr>
            <p:cNvPr id="43" name="Resim 8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32042" y="5494527"/>
              <a:ext cx="663750" cy="59625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Bağımlılık Tedavi Edilebilir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575757"/>
                </a:solidFill>
              </a:rPr>
              <a:t>Kullanıcılar arasında “bu hastalığın tedavisi olmadığı” yolunda bir kanı yerleşmiştir. Oysa uyuşturucu madde kullanan kişiler için zor da olsa tedavi vardır.</a:t>
            </a:r>
          </a:p>
          <a:p>
            <a:endParaRPr lang="tr-TR" sz="2800" dirty="0" smtClean="0">
              <a:solidFill>
                <a:srgbClr val="575757"/>
              </a:solidFill>
            </a:endParaRPr>
          </a:p>
          <a:p>
            <a:endParaRPr lang="tr-TR" sz="2400" dirty="0" smtClean="0">
              <a:solidFill>
                <a:srgbClr val="575757"/>
              </a:solidFill>
            </a:endParaRPr>
          </a:p>
          <a:p>
            <a:r>
              <a:rPr lang="tr-TR" sz="2400" dirty="0" smtClean="0">
                <a:solidFill>
                  <a:srgbClr val="575757"/>
                </a:solidFill>
              </a:rPr>
              <a:t>Bunun yanı sıra temiz kalma davranışını gösteren kişileri bekleyen en büyük risk, tekrar madde kullanımına başlamaktır. </a:t>
            </a:r>
            <a:r>
              <a:rPr lang="tr-TR" sz="2400" b="1" dirty="0" smtClean="0">
                <a:solidFill>
                  <a:srgbClr val="575757"/>
                </a:solidFill>
              </a:rPr>
              <a:t>Kişi bıraktıktan sonra, bir daha hiçbir zaman tekrar kullanmamalıdır.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YEDAM Hizmetlerinden Nasıl Yararlanabilirim?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323528" y="1268760"/>
            <a:ext cx="3384376" cy="347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000" i="1" dirty="0" err="1" smtClean="0">
                <a:latin typeface="Arial" pitchFamily="34" charset="0"/>
                <a:cs typeface="Arial" pitchFamily="34" charset="0"/>
              </a:rPr>
              <a:t>YEDAM'a</a:t>
            </a:r>
            <a:r>
              <a:rPr lang="tr-TR" sz="2000" i="1" dirty="0" smtClean="0">
                <a:latin typeface="Arial" pitchFamily="34" charset="0"/>
                <a:cs typeface="Arial" pitchFamily="34" charset="0"/>
              </a:rPr>
              <a:t> Nasıl Başvurulur?</a:t>
            </a:r>
          </a:p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Çevrenizde bağımlı olduğundan şüphelendiğiniz kişiler varsa, 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115 YEDAM Danışma Hattı’nı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 arayarak neler yapmanız gerektiğini öğrenebilirsiniz.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YEDAM, Türkiye’nin birçok şehrinde ve K.K.T.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C’de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de hizmet vermektedir.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067944" y="1386109"/>
            <a:ext cx="4752528" cy="30776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228528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Zilla Slab"/>
                <a:cs typeface="Arial" pitchFamily="34" charset="0"/>
              </a:rPr>
              <a:t>Kimlere Hizmet Verilir?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Nunito"/>
                <a:cs typeface="Arial" pitchFamily="34" charset="0"/>
              </a:rPr>
              <a:t>12 yaş ve üzerindeki kişilere</a:t>
            </a:r>
            <a:b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Nunito"/>
                <a:cs typeface="Arial" pitchFamily="34" charset="0"/>
              </a:rPr>
            </a:b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Nunito"/>
                <a:cs typeface="Arial" pitchFamily="34" charset="0"/>
              </a:rPr>
              <a:t>Tütün, alkol, madde, internet ve kumar bağımlılığı konusunda destek almak ya da tedavi olmak isteyenlere.</a:t>
            </a:r>
            <a:r>
              <a:rPr kumimoji="0" lang="tr-TR" sz="20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Nunito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smtClean="0">
                <a:ln>
                  <a:noFill/>
                </a:ln>
                <a:solidFill>
                  <a:srgbClr val="333333"/>
                </a:solidFill>
                <a:effectLst/>
                <a:latin typeface="Nunito"/>
                <a:cs typeface="Arial" pitchFamily="34" charset="0"/>
              </a:rPr>
              <a:t>K</a:t>
            </a:r>
            <a:r>
              <a:rPr kumimoji="0" lang="tr-TR" sz="2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Nunito"/>
                <a:cs typeface="Arial" pitchFamily="34" charset="0"/>
              </a:rPr>
              <a:t>işiyi 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Nunito"/>
                <a:cs typeface="Arial" pitchFamily="34" charset="0"/>
              </a:rPr>
              <a:t>tedaviye yönlendirmek için gerekli yöntemleri öğrenmek isteyenlere hizmet verilir.</a:t>
            </a: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Nunito"/>
                <a:cs typeface="Arial" pitchFamily="34" charset="0"/>
              </a:rPr>
              <a:t> 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Nuni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Nuni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1340768"/>
            <a:ext cx="8686800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200" dirty="0" smtClean="0"/>
              <a:t>       KENDİN İÇİN MADDEDEN UZAK DUR !</a:t>
            </a:r>
          </a:p>
          <a:p>
            <a:pPr>
              <a:buNone/>
            </a:pPr>
            <a:r>
              <a:rPr lang="tr-TR" sz="3200" dirty="0" smtClean="0"/>
              <a:t>                        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Bağımlılık Yapan Maddeler </a:t>
            </a:r>
            <a:br>
              <a:rPr lang="tr-TR" b="1" dirty="0" smtClean="0"/>
            </a:br>
            <a:r>
              <a:rPr lang="tr-TR" b="1" dirty="0" smtClean="0"/>
              <a:t>Nelerdir?</a:t>
            </a:r>
            <a:endParaRPr lang="tr-TR" b="1" dirty="0"/>
          </a:p>
        </p:txBody>
      </p:sp>
      <p:grpSp>
        <p:nvGrpSpPr>
          <p:cNvPr id="4" name="Grup 24"/>
          <p:cNvGrpSpPr/>
          <p:nvPr/>
        </p:nvGrpSpPr>
        <p:grpSpPr>
          <a:xfrm>
            <a:off x="539552" y="2197989"/>
            <a:ext cx="2682633" cy="400110"/>
            <a:chOff x="554927" y="1881525"/>
            <a:chExt cx="2508231" cy="400110"/>
          </a:xfrm>
        </p:grpSpPr>
        <p:sp>
          <p:nvSpPr>
            <p:cNvPr id="5" name="Metin kutusu 25"/>
            <p:cNvSpPr txBox="1"/>
            <p:nvPr/>
          </p:nvSpPr>
          <p:spPr>
            <a:xfrm>
              <a:off x="746177" y="1881525"/>
              <a:ext cx="23169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Çeşitli uyuşturucular</a:t>
              </a:r>
            </a:p>
          </p:txBody>
        </p:sp>
        <p:pic>
          <p:nvPicPr>
            <p:cNvPr id="6" name="Resim 2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7" name="Grup 29"/>
          <p:cNvGrpSpPr/>
          <p:nvPr/>
        </p:nvGrpSpPr>
        <p:grpSpPr>
          <a:xfrm>
            <a:off x="554927" y="2720994"/>
            <a:ext cx="4074364" cy="400110"/>
            <a:chOff x="554927" y="1881525"/>
            <a:chExt cx="4074364" cy="400110"/>
          </a:xfrm>
        </p:grpSpPr>
        <p:sp>
          <p:nvSpPr>
            <p:cNvPr id="8" name="Metin kutusu 30"/>
            <p:cNvSpPr txBox="1"/>
            <p:nvPr/>
          </p:nvSpPr>
          <p:spPr>
            <a:xfrm>
              <a:off x="746177" y="1881525"/>
              <a:ext cx="38831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Uyarıcı ve hayal gördüren maddeler</a:t>
              </a:r>
            </a:p>
          </p:txBody>
        </p:sp>
        <p:pic>
          <p:nvPicPr>
            <p:cNvPr id="9" name="Resim 31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0" name="Grup 32"/>
          <p:cNvGrpSpPr/>
          <p:nvPr/>
        </p:nvGrpSpPr>
        <p:grpSpPr>
          <a:xfrm>
            <a:off x="554927" y="3137483"/>
            <a:ext cx="3022153" cy="400110"/>
            <a:chOff x="554927" y="1881525"/>
            <a:chExt cx="3022153" cy="400110"/>
          </a:xfrm>
        </p:grpSpPr>
        <p:sp>
          <p:nvSpPr>
            <p:cNvPr id="11" name="Metin kutusu 33"/>
            <p:cNvSpPr txBox="1"/>
            <p:nvPr/>
          </p:nvSpPr>
          <p:spPr>
            <a:xfrm>
              <a:off x="746177" y="1881525"/>
              <a:ext cx="28309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Sigara ve alkollü içecekler</a:t>
              </a:r>
            </a:p>
          </p:txBody>
        </p:sp>
        <p:pic>
          <p:nvPicPr>
            <p:cNvPr id="12" name="Resim 3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3" name="Grup 35"/>
          <p:cNvGrpSpPr/>
          <p:nvPr/>
        </p:nvGrpSpPr>
        <p:grpSpPr>
          <a:xfrm>
            <a:off x="554927" y="3610706"/>
            <a:ext cx="4606498" cy="707886"/>
            <a:chOff x="554927" y="1881525"/>
            <a:chExt cx="4606498" cy="707886"/>
          </a:xfrm>
        </p:grpSpPr>
        <p:sp>
          <p:nvSpPr>
            <p:cNvPr id="14" name="Metin kutusu 36"/>
            <p:cNvSpPr txBox="1"/>
            <p:nvPr/>
          </p:nvSpPr>
          <p:spPr>
            <a:xfrm>
              <a:off x="746177" y="1881525"/>
              <a:ext cx="441524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Reçeteyle alınması gerektiği hâlde</a:t>
              </a:r>
            </a:p>
            <a:p>
              <a:r>
                <a:rPr lang="tr-TR" sz="2000" dirty="0">
                  <a:solidFill>
                    <a:srgbClr val="575757"/>
                  </a:solidFill>
                </a:rPr>
                <a:t>doktor kontrolü dışında kullanılan ilaçlar </a:t>
              </a:r>
            </a:p>
          </p:txBody>
        </p:sp>
        <p:pic>
          <p:nvPicPr>
            <p:cNvPr id="15" name="Resim 3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6" name="Grup 38"/>
          <p:cNvGrpSpPr/>
          <p:nvPr/>
        </p:nvGrpSpPr>
        <p:grpSpPr>
          <a:xfrm>
            <a:off x="554927" y="4290144"/>
            <a:ext cx="3797878" cy="707886"/>
            <a:chOff x="554927" y="1881525"/>
            <a:chExt cx="3797878" cy="707886"/>
          </a:xfrm>
        </p:grpSpPr>
        <p:sp>
          <p:nvSpPr>
            <p:cNvPr id="17" name="Metin kutusu 39"/>
            <p:cNvSpPr txBox="1"/>
            <p:nvPr/>
          </p:nvSpPr>
          <p:spPr>
            <a:xfrm>
              <a:off x="746177" y="1881525"/>
              <a:ext cx="360662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Bazı yapıştırıcılar, tiner ve</a:t>
              </a:r>
            </a:p>
            <a:p>
              <a:r>
                <a:rPr lang="tr-TR" sz="2000" dirty="0">
                  <a:solidFill>
                    <a:srgbClr val="575757"/>
                  </a:solidFill>
                </a:rPr>
                <a:t>çakmak gazı gibi uçucu maddeler</a:t>
              </a:r>
            </a:p>
          </p:txBody>
        </p:sp>
        <p:pic>
          <p:nvPicPr>
            <p:cNvPr id="18" name="Resim 4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16">
            <a:extLst>
              <a:ext uri="{FF2B5EF4-FFF2-40B4-BE49-F238E27FC236}">
                <a16:creationId xmlns:a16="http://schemas.microsoft.com/office/drawing/2014/main" id="{A87F2687-5995-164D-B9B0-7838C8EF85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1560" y="546358"/>
            <a:ext cx="828092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231F20"/>
                </a:solidFill>
              </a:rPr>
              <a:t>Bağımlılığın </a:t>
            </a:r>
            <a:r>
              <a:rPr lang="tr-TR" sz="4000" b="1" dirty="0" smtClean="0">
                <a:solidFill>
                  <a:srgbClr val="231F20"/>
                </a:solidFill>
              </a:rPr>
              <a:t>Zararları </a:t>
            </a:r>
            <a:r>
              <a:rPr lang="tr-TR" sz="4000" b="1" dirty="0">
                <a:solidFill>
                  <a:srgbClr val="231F20"/>
                </a:solidFill>
              </a:rPr>
              <a:t>N</a:t>
            </a:r>
            <a:r>
              <a:rPr lang="tr-TR" sz="4000" b="1" dirty="0" smtClean="0">
                <a:solidFill>
                  <a:srgbClr val="231F20"/>
                </a:solidFill>
              </a:rPr>
              <a:t>elerdir</a:t>
            </a:r>
            <a:r>
              <a:rPr lang="tr-TR" sz="4000" b="1" dirty="0">
                <a:solidFill>
                  <a:srgbClr val="231F20"/>
                </a:solidFill>
              </a:rPr>
              <a:t>?</a:t>
            </a:r>
          </a:p>
        </p:txBody>
      </p:sp>
      <p:grpSp>
        <p:nvGrpSpPr>
          <p:cNvPr id="5" name="Grup 24"/>
          <p:cNvGrpSpPr/>
          <p:nvPr/>
        </p:nvGrpSpPr>
        <p:grpSpPr>
          <a:xfrm>
            <a:off x="554927" y="2395915"/>
            <a:ext cx="3752738" cy="400110"/>
            <a:chOff x="554927" y="1881525"/>
            <a:chExt cx="3752738" cy="400110"/>
          </a:xfrm>
        </p:grpSpPr>
        <p:sp>
          <p:nvSpPr>
            <p:cNvPr id="6" name="Metin kutusu 25"/>
            <p:cNvSpPr txBox="1"/>
            <p:nvPr/>
          </p:nvSpPr>
          <p:spPr>
            <a:xfrm>
              <a:off x="746177" y="1881525"/>
              <a:ext cx="35614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Bağımlının kendine güveni azalır.</a:t>
              </a:r>
            </a:p>
          </p:txBody>
        </p:sp>
        <p:pic>
          <p:nvPicPr>
            <p:cNvPr id="7" name="Resim 2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8" name="Grup 29"/>
          <p:cNvGrpSpPr/>
          <p:nvPr/>
        </p:nvGrpSpPr>
        <p:grpSpPr>
          <a:xfrm>
            <a:off x="554927" y="2779986"/>
            <a:ext cx="3241893" cy="400110"/>
            <a:chOff x="554927" y="1881525"/>
            <a:chExt cx="3241893" cy="400110"/>
          </a:xfrm>
        </p:grpSpPr>
        <p:sp>
          <p:nvSpPr>
            <p:cNvPr id="9" name="Metin kutusu 30"/>
            <p:cNvSpPr txBox="1"/>
            <p:nvPr/>
          </p:nvSpPr>
          <p:spPr>
            <a:xfrm>
              <a:off x="746177" y="1881525"/>
              <a:ext cx="30506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Bağımlının kontrolü zayıflar.</a:t>
              </a:r>
            </a:p>
          </p:txBody>
        </p:sp>
        <p:pic>
          <p:nvPicPr>
            <p:cNvPr id="10" name="Resim 31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1" name="Grup 32"/>
          <p:cNvGrpSpPr/>
          <p:nvPr/>
        </p:nvGrpSpPr>
        <p:grpSpPr>
          <a:xfrm>
            <a:off x="554927" y="3157461"/>
            <a:ext cx="4606241" cy="707886"/>
            <a:chOff x="554927" y="1881525"/>
            <a:chExt cx="4606241" cy="707886"/>
          </a:xfrm>
        </p:grpSpPr>
        <p:sp>
          <p:nvSpPr>
            <p:cNvPr id="12" name="Metin kutusu 33"/>
            <p:cNvSpPr txBox="1"/>
            <p:nvPr/>
          </p:nvSpPr>
          <p:spPr>
            <a:xfrm>
              <a:off x="746177" y="1881525"/>
              <a:ext cx="441499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Bağımlının insani prensipleri ve değerleri</a:t>
              </a:r>
            </a:p>
            <a:p>
              <a:r>
                <a:rPr lang="tr-TR" sz="2000" dirty="0">
                  <a:solidFill>
                    <a:srgbClr val="575757"/>
                  </a:solidFill>
                </a:rPr>
                <a:t>yok olmaya başlar.</a:t>
              </a:r>
            </a:p>
          </p:txBody>
        </p:sp>
        <p:pic>
          <p:nvPicPr>
            <p:cNvPr id="13" name="Resim 3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231F20"/>
                </a:solidFill>
              </a:rPr>
              <a:t>Bağımlılığın Zararları Nelerdir?</a:t>
            </a:r>
            <a:endParaRPr lang="tr-TR" dirty="0"/>
          </a:p>
        </p:txBody>
      </p:sp>
      <p:grpSp>
        <p:nvGrpSpPr>
          <p:cNvPr id="4" name="Grup 35"/>
          <p:cNvGrpSpPr/>
          <p:nvPr/>
        </p:nvGrpSpPr>
        <p:grpSpPr>
          <a:xfrm>
            <a:off x="558873" y="2395915"/>
            <a:ext cx="7163396" cy="707886"/>
            <a:chOff x="554927" y="1881525"/>
            <a:chExt cx="7163396" cy="707886"/>
          </a:xfrm>
        </p:grpSpPr>
        <p:sp>
          <p:nvSpPr>
            <p:cNvPr id="5" name="Metin kutusu 36"/>
            <p:cNvSpPr txBox="1"/>
            <p:nvPr/>
          </p:nvSpPr>
          <p:spPr>
            <a:xfrm>
              <a:off x="746177" y="1881525"/>
              <a:ext cx="697214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Kullandığı maddeler bağımlının vücudundaki savunma mekanizmalarını yok edip bağışıklık sistemini zayıflatır.</a:t>
              </a:r>
            </a:p>
          </p:txBody>
        </p:sp>
        <p:pic>
          <p:nvPicPr>
            <p:cNvPr id="6" name="Resim 3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7" name="Grup 38"/>
          <p:cNvGrpSpPr/>
          <p:nvPr/>
        </p:nvGrpSpPr>
        <p:grpSpPr>
          <a:xfrm>
            <a:off x="558873" y="3056318"/>
            <a:ext cx="6868428" cy="1015663"/>
            <a:chOff x="554927" y="1881525"/>
            <a:chExt cx="6868428" cy="1015663"/>
          </a:xfrm>
        </p:grpSpPr>
        <p:sp>
          <p:nvSpPr>
            <p:cNvPr id="8" name="Metin kutusu 39"/>
            <p:cNvSpPr txBox="1"/>
            <p:nvPr/>
          </p:nvSpPr>
          <p:spPr>
            <a:xfrm>
              <a:off x="746176" y="1881525"/>
              <a:ext cx="667717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Bağımlının frengi, verem, AIDS, kanser, kangren,</a:t>
              </a:r>
            </a:p>
            <a:p>
              <a:r>
                <a:rPr lang="tr-TR" sz="2000" dirty="0">
                  <a:solidFill>
                    <a:srgbClr val="575757"/>
                  </a:solidFill>
                </a:rPr>
                <a:t>hepatit B ve hepatit C gibi birçok ölümcül hastalığa</a:t>
              </a:r>
            </a:p>
            <a:p>
              <a:r>
                <a:rPr lang="tr-TR" sz="2000" dirty="0">
                  <a:solidFill>
                    <a:srgbClr val="575757"/>
                  </a:solidFill>
                </a:rPr>
                <a:t>yakalanma riski artar.</a:t>
              </a:r>
            </a:p>
          </p:txBody>
        </p:sp>
        <p:pic>
          <p:nvPicPr>
            <p:cNvPr id="9" name="Resim 4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231F20"/>
                </a:solidFill>
              </a:rPr>
              <a:t>Bağımlılığın Zararları Nelerdir?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grpSp>
        <p:nvGrpSpPr>
          <p:cNvPr id="4" name="Grup 10"/>
          <p:cNvGrpSpPr/>
          <p:nvPr/>
        </p:nvGrpSpPr>
        <p:grpSpPr>
          <a:xfrm>
            <a:off x="539552" y="2060848"/>
            <a:ext cx="7264362" cy="707886"/>
            <a:chOff x="554927" y="2459264"/>
            <a:chExt cx="7264362" cy="707886"/>
          </a:xfrm>
        </p:grpSpPr>
        <p:sp>
          <p:nvSpPr>
            <p:cNvPr id="5" name="Metin kutusu 25"/>
            <p:cNvSpPr txBox="1"/>
            <p:nvPr/>
          </p:nvSpPr>
          <p:spPr>
            <a:xfrm>
              <a:off x="770951" y="2459264"/>
              <a:ext cx="70483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Korku ve öfke (Bağımlılık yapıcı maddelerin kullanımı kişide zamanla kaygı, korku, düşmanlık ve paranoya meydana getirir.)</a:t>
              </a:r>
            </a:p>
          </p:txBody>
        </p:sp>
        <p:pic>
          <p:nvPicPr>
            <p:cNvPr id="6" name="Resim 2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2497311"/>
              <a:ext cx="191250" cy="180000"/>
            </a:xfrm>
            <a:prstGeom prst="rect">
              <a:avLst/>
            </a:prstGeom>
          </p:spPr>
        </p:pic>
      </p:grpSp>
      <p:grpSp>
        <p:nvGrpSpPr>
          <p:cNvPr id="7" name="Grup 11"/>
          <p:cNvGrpSpPr/>
          <p:nvPr/>
        </p:nvGrpSpPr>
        <p:grpSpPr>
          <a:xfrm>
            <a:off x="554927" y="2992871"/>
            <a:ext cx="6287250" cy="400110"/>
            <a:chOff x="554927" y="2992871"/>
            <a:chExt cx="6287250" cy="400110"/>
          </a:xfrm>
        </p:grpSpPr>
        <p:pic>
          <p:nvPicPr>
            <p:cNvPr id="8" name="Resim 2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3104452"/>
              <a:ext cx="191250" cy="180000"/>
            </a:xfrm>
            <a:prstGeom prst="rect">
              <a:avLst/>
            </a:prstGeom>
          </p:spPr>
        </p:pic>
        <p:sp>
          <p:nvSpPr>
            <p:cNvPr id="9" name="Dikdörtgen 1"/>
            <p:cNvSpPr/>
            <p:nvPr/>
          </p:nvSpPr>
          <p:spPr>
            <a:xfrm>
              <a:off x="746177" y="2992871"/>
              <a:ext cx="6096000" cy="4001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Hafıza kaybı,</a:t>
              </a:r>
            </a:p>
          </p:txBody>
        </p:sp>
      </p:grpSp>
      <p:grpSp>
        <p:nvGrpSpPr>
          <p:cNvPr id="10" name="Grup 15"/>
          <p:cNvGrpSpPr/>
          <p:nvPr/>
        </p:nvGrpSpPr>
        <p:grpSpPr>
          <a:xfrm>
            <a:off x="554927" y="3309694"/>
            <a:ext cx="6287250" cy="400110"/>
            <a:chOff x="554927" y="3309694"/>
            <a:chExt cx="6287250" cy="400110"/>
          </a:xfrm>
        </p:grpSpPr>
        <p:pic>
          <p:nvPicPr>
            <p:cNvPr id="11" name="Resim 1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3412559"/>
              <a:ext cx="191250" cy="180000"/>
            </a:xfrm>
            <a:prstGeom prst="rect">
              <a:avLst/>
            </a:prstGeom>
          </p:spPr>
        </p:pic>
        <p:sp>
          <p:nvSpPr>
            <p:cNvPr id="12" name="Dikdörtgen 2"/>
            <p:cNvSpPr/>
            <p:nvPr/>
          </p:nvSpPr>
          <p:spPr>
            <a:xfrm>
              <a:off x="746177" y="3309694"/>
              <a:ext cx="6096000" cy="4001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Nefes darlığı,</a:t>
              </a:r>
            </a:p>
          </p:txBody>
        </p:sp>
      </p:grpSp>
      <p:grpSp>
        <p:nvGrpSpPr>
          <p:cNvPr id="13" name="Grup 16"/>
          <p:cNvGrpSpPr/>
          <p:nvPr/>
        </p:nvGrpSpPr>
        <p:grpSpPr>
          <a:xfrm>
            <a:off x="554927" y="3611962"/>
            <a:ext cx="6287250" cy="400110"/>
            <a:chOff x="554927" y="3611962"/>
            <a:chExt cx="6287250" cy="400110"/>
          </a:xfrm>
        </p:grpSpPr>
        <p:pic>
          <p:nvPicPr>
            <p:cNvPr id="14" name="Resim 19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3721384"/>
              <a:ext cx="191250" cy="180000"/>
            </a:xfrm>
            <a:prstGeom prst="rect">
              <a:avLst/>
            </a:prstGeom>
          </p:spPr>
        </p:pic>
        <p:sp>
          <p:nvSpPr>
            <p:cNvPr id="15" name="Dikdörtgen 5"/>
            <p:cNvSpPr/>
            <p:nvPr/>
          </p:nvSpPr>
          <p:spPr>
            <a:xfrm>
              <a:off x="746177" y="3611962"/>
              <a:ext cx="6096000" cy="4001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Ağız ve gırtlak kanseri,</a:t>
              </a:r>
            </a:p>
          </p:txBody>
        </p:sp>
      </p:grpSp>
      <p:grpSp>
        <p:nvGrpSpPr>
          <p:cNvPr id="16" name="Grup 17"/>
          <p:cNvGrpSpPr/>
          <p:nvPr/>
        </p:nvGrpSpPr>
        <p:grpSpPr>
          <a:xfrm>
            <a:off x="554927" y="3924549"/>
            <a:ext cx="6277417" cy="400110"/>
            <a:chOff x="554927" y="3924549"/>
            <a:chExt cx="6277417" cy="400110"/>
          </a:xfrm>
        </p:grpSpPr>
        <p:pic>
          <p:nvPicPr>
            <p:cNvPr id="17" name="Resim 2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4019904"/>
              <a:ext cx="191250" cy="180000"/>
            </a:xfrm>
            <a:prstGeom prst="rect">
              <a:avLst/>
            </a:prstGeom>
          </p:spPr>
        </p:pic>
        <p:sp>
          <p:nvSpPr>
            <p:cNvPr id="18" name="Dikdörtgen 6"/>
            <p:cNvSpPr/>
            <p:nvPr/>
          </p:nvSpPr>
          <p:spPr>
            <a:xfrm>
              <a:off x="736344" y="3924549"/>
              <a:ext cx="6096000" cy="4001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Diş çürümeleri,</a:t>
              </a:r>
            </a:p>
          </p:txBody>
        </p:sp>
      </p:grpSp>
      <p:grpSp>
        <p:nvGrpSpPr>
          <p:cNvPr id="19" name="Grup 95"/>
          <p:cNvGrpSpPr/>
          <p:nvPr/>
        </p:nvGrpSpPr>
        <p:grpSpPr>
          <a:xfrm>
            <a:off x="554927" y="4230584"/>
            <a:ext cx="6288450" cy="400110"/>
            <a:chOff x="554927" y="4230584"/>
            <a:chExt cx="6288450" cy="400110"/>
          </a:xfrm>
        </p:grpSpPr>
        <p:pic>
          <p:nvPicPr>
            <p:cNvPr id="20" name="Resim 29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4329356"/>
              <a:ext cx="191250" cy="180000"/>
            </a:xfrm>
            <a:prstGeom prst="rect">
              <a:avLst/>
            </a:prstGeom>
          </p:spPr>
        </p:pic>
        <p:sp>
          <p:nvSpPr>
            <p:cNvPr id="21" name="Dikdörtgen 7"/>
            <p:cNvSpPr/>
            <p:nvPr/>
          </p:nvSpPr>
          <p:spPr>
            <a:xfrm>
              <a:off x="747377" y="4230584"/>
              <a:ext cx="6096000" cy="4001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Kalp krizi,</a:t>
              </a:r>
            </a:p>
          </p:txBody>
        </p:sp>
      </p:grpSp>
      <p:grpSp>
        <p:nvGrpSpPr>
          <p:cNvPr id="22" name="Grup 96"/>
          <p:cNvGrpSpPr/>
          <p:nvPr/>
        </p:nvGrpSpPr>
        <p:grpSpPr>
          <a:xfrm>
            <a:off x="554927" y="4517278"/>
            <a:ext cx="3269698" cy="400110"/>
            <a:chOff x="554927" y="4517278"/>
            <a:chExt cx="3269698" cy="400110"/>
          </a:xfrm>
        </p:grpSpPr>
        <p:pic>
          <p:nvPicPr>
            <p:cNvPr id="23" name="Resim 3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4622983"/>
              <a:ext cx="191250" cy="180000"/>
            </a:xfrm>
            <a:prstGeom prst="rect">
              <a:avLst/>
            </a:prstGeom>
          </p:spPr>
        </p:pic>
        <p:sp>
          <p:nvSpPr>
            <p:cNvPr id="24" name="Dikdörtgen 9"/>
            <p:cNvSpPr/>
            <p:nvPr/>
          </p:nvSpPr>
          <p:spPr>
            <a:xfrm>
              <a:off x="736344" y="4517278"/>
              <a:ext cx="308828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Kalp atış grafiğinde düz çizgi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231F20"/>
                </a:solidFill>
              </a:rPr>
              <a:t>Bağımlılığın Zararları Nelerdir?</a:t>
            </a:r>
            <a:endParaRPr lang="tr-TR" dirty="0"/>
          </a:p>
        </p:txBody>
      </p:sp>
      <p:grpSp>
        <p:nvGrpSpPr>
          <p:cNvPr id="4" name="Grup 24"/>
          <p:cNvGrpSpPr>
            <a:grpSpLocks noGrp="1"/>
          </p:cNvGrpSpPr>
          <p:nvPr/>
        </p:nvGrpSpPr>
        <p:grpSpPr>
          <a:xfrm>
            <a:off x="251520" y="2780928"/>
            <a:ext cx="8669402" cy="1323438"/>
            <a:chOff x="651794" y="1894810"/>
            <a:chExt cx="7079883" cy="354759"/>
          </a:xfrm>
        </p:grpSpPr>
        <p:sp>
          <p:nvSpPr>
            <p:cNvPr id="5" name="Metin kutusu 25"/>
            <p:cNvSpPr txBox="1"/>
            <p:nvPr/>
          </p:nvSpPr>
          <p:spPr>
            <a:xfrm>
              <a:off x="945821" y="1894810"/>
              <a:ext cx="6785856" cy="354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>
                  <a:solidFill>
                    <a:srgbClr val="575757"/>
                  </a:solidFill>
                </a:rPr>
                <a:t>Dış görünüşte bozulma (Madde kullanıcılarında solgun bir cilt, kendileri tarafından oluşturulan derin yaralar gözlenir. Bazı maddelerin yoğun kullanımı iştahı azaltır. Kullanıcılar âdeta bir</a:t>
              </a:r>
            </a:p>
            <a:p>
              <a:r>
                <a:rPr lang="tr-TR" sz="2000" dirty="0">
                  <a:solidFill>
                    <a:srgbClr val="575757"/>
                  </a:solidFill>
                </a:rPr>
                <a:t>iskelet gibi çok ince ve zayıf görünürler).</a:t>
              </a:r>
            </a:p>
          </p:txBody>
        </p:sp>
        <p:pic>
          <p:nvPicPr>
            <p:cNvPr id="6" name="Resim 2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flipH="1">
              <a:off x="651794" y="1933415"/>
              <a:ext cx="235222" cy="91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Bağımlılığın Belirtileri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4" name="Dikdörtgen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2296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rgbClr val="E61F4F"/>
                </a:solidFill>
              </a:rPr>
              <a:t>Son 12 ay içerisinde aşağıdaki belirtilerden en az üçünü gösteren </a:t>
            </a:r>
            <a:r>
              <a:rPr lang="tr-TR" sz="2000" b="1" dirty="0" smtClean="0">
                <a:solidFill>
                  <a:srgbClr val="E61F4F"/>
                </a:solidFill>
              </a:rPr>
              <a:t>kişi bağımlıdır:</a:t>
            </a:r>
          </a:p>
          <a:p>
            <a:endParaRPr lang="tr-TR" sz="2000" b="1" dirty="0">
              <a:solidFill>
                <a:srgbClr val="E61F4F"/>
              </a:solidFill>
            </a:endParaRPr>
          </a:p>
        </p:txBody>
      </p:sp>
      <p:grpSp>
        <p:nvGrpSpPr>
          <p:cNvPr id="5" name="Grup 9"/>
          <p:cNvGrpSpPr/>
          <p:nvPr/>
        </p:nvGrpSpPr>
        <p:grpSpPr>
          <a:xfrm>
            <a:off x="539553" y="2348880"/>
            <a:ext cx="7786592" cy="338554"/>
            <a:chOff x="554928" y="1868273"/>
            <a:chExt cx="7342572" cy="338554"/>
          </a:xfrm>
        </p:grpSpPr>
        <p:sp>
          <p:nvSpPr>
            <p:cNvPr id="6" name="Metin kutusu 15"/>
            <p:cNvSpPr txBox="1"/>
            <p:nvPr/>
          </p:nvSpPr>
          <p:spPr>
            <a:xfrm>
              <a:off x="758633" y="1868273"/>
              <a:ext cx="71388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dirty="0">
                  <a:solidFill>
                    <a:srgbClr val="575757"/>
                  </a:solidFill>
                </a:rPr>
                <a:t>Madde miktarını sürekli arttırmak.</a:t>
              </a:r>
            </a:p>
          </p:txBody>
        </p:sp>
        <p:pic>
          <p:nvPicPr>
            <p:cNvPr id="7" name="Resim 1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8" y="2000565"/>
              <a:ext cx="203706" cy="191723"/>
            </a:xfrm>
            <a:prstGeom prst="rect">
              <a:avLst/>
            </a:prstGeom>
          </p:spPr>
        </p:pic>
      </p:grpSp>
      <p:grpSp>
        <p:nvGrpSpPr>
          <p:cNvPr id="8" name="Grup 16"/>
          <p:cNvGrpSpPr/>
          <p:nvPr/>
        </p:nvGrpSpPr>
        <p:grpSpPr>
          <a:xfrm>
            <a:off x="554927" y="2796554"/>
            <a:ext cx="9333644" cy="338554"/>
            <a:chOff x="554927" y="1881525"/>
            <a:chExt cx="9333644" cy="338554"/>
          </a:xfrm>
        </p:grpSpPr>
        <p:sp>
          <p:nvSpPr>
            <p:cNvPr id="9" name="Metin kutusu 17"/>
            <p:cNvSpPr txBox="1"/>
            <p:nvPr/>
          </p:nvSpPr>
          <p:spPr>
            <a:xfrm>
              <a:off x="746177" y="1881525"/>
              <a:ext cx="91423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dirty="0">
                  <a:solidFill>
                    <a:srgbClr val="575757"/>
                  </a:solidFill>
                </a:rPr>
                <a:t>Bırakıldığında veya azaltıldığında fiziksel ve ruhsal yoksunluk belirtileri yaşamak.</a:t>
              </a:r>
            </a:p>
          </p:txBody>
        </p:sp>
        <p:pic>
          <p:nvPicPr>
            <p:cNvPr id="10" name="Resim 1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1" name="Grup 22"/>
          <p:cNvGrpSpPr/>
          <p:nvPr/>
        </p:nvGrpSpPr>
        <p:grpSpPr>
          <a:xfrm>
            <a:off x="554926" y="3276492"/>
            <a:ext cx="8814360" cy="338554"/>
            <a:chOff x="554927" y="1881525"/>
            <a:chExt cx="8814360" cy="338554"/>
          </a:xfrm>
        </p:grpSpPr>
        <p:sp>
          <p:nvSpPr>
            <p:cNvPr id="12" name="Metin kutusu 23"/>
            <p:cNvSpPr txBox="1"/>
            <p:nvPr/>
          </p:nvSpPr>
          <p:spPr>
            <a:xfrm>
              <a:off x="746177" y="1881525"/>
              <a:ext cx="86231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dirty="0">
                  <a:solidFill>
                    <a:srgbClr val="575757"/>
                  </a:solidFill>
                </a:rPr>
                <a:t>Bırakmak için gösterilen çabanın sürekli boşa çıkması.</a:t>
              </a:r>
            </a:p>
          </p:txBody>
        </p:sp>
        <p:pic>
          <p:nvPicPr>
            <p:cNvPr id="13" name="Resim 2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4" name="Grup 28"/>
          <p:cNvGrpSpPr/>
          <p:nvPr/>
        </p:nvGrpSpPr>
        <p:grpSpPr>
          <a:xfrm>
            <a:off x="554926" y="4187624"/>
            <a:ext cx="9333644" cy="338554"/>
            <a:chOff x="554927" y="1881525"/>
            <a:chExt cx="9333644" cy="338554"/>
          </a:xfrm>
        </p:grpSpPr>
        <p:sp>
          <p:nvSpPr>
            <p:cNvPr id="15" name="Metin kutusu 29"/>
            <p:cNvSpPr txBox="1"/>
            <p:nvPr/>
          </p:nvSpPr>
          <p:spPr>
            <a:xfrm>
              <a:off x="746177" y="1881525"/>
              <a:ext cx="91423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dirty="0">
                  <a:solidFill>
                    <a:srgbClr val="575757"/>
                  </a:solidFill>
                </a:rPr>
                <a:t>Maddeyi sağlamak, kullanmak veya bırakmak için çok fazla zaman harcamak.</a:t>
              </a:r>
            </a:p>
          </p:txBody>
        </p:sp>
        <p:pic>
          <p:nvPicPr>
            <p:cNvPr id="16" name="Resim 30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17" name="Grup 31"/>
          <p:cNvGrpSpPr/>
          <p:nvPr/>
        </p:nvGrpSpPr>
        <p:grpSpPr>
          <a:xfrm>
            <a:off x="554927" y="4704143"/>
            <a:ext cx="9524894" cy="338554"/>
            <a:chOff x="554927" y="1890403"/>
            <a:chExt cx="9524894" cy="338554"/>
          </a:xfrm>
        </p:grpSpPr>
        <p:sp>
          <p:nvSpPr>
            <p:cNvPr id="18" name="Metin kutusu 32"/>
            <p:cNvSpPr txBox="1"/>
            <p:nvPr/>
          </p:nvSpPr>
          <p:spPr>
            <a:xfrm>
              <a:off x="746177" y="1890403"/>
              <a:ext cx="93336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dirty="0">
                  <a:solidFill>
                    <a:srgbClr val="575757"/>
                  </a:solidFill>
                </a:rPr>
                <a:t>Fiziksel veya ruhsal sorunlara rağmen kullanmayı sürdürmek.</a:t>
              </a:r>
            </a:p>
          </p:txBody>
        </p:sp>
        <p:pic>
          <p:nvPicPr>
            <p:cNvPr id="19" name="Resim 3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  <p:grpSp>
        <p:nvGrpSpPr>
          <p:cNvPr id="20" name="Grup 25"/>
          <p:cNvGrpSpPr/>
          <p:nvPr/>
        </p:nvGrpSpPr>
        <p:grpSpPr>
          <a:xfrm>
            <a:off x="554926" y="3734180"/>
            <a:ext cx="9929600" cy="338554"/>
            <a:chOff x="554927" y="1881525"/>
            <a:chExt cx="9929600" cy="338554"/>
          </a:xfrm>
        </p:grpSpPr>
        <p:sp>
          <p:nvSpPr>
            <p:cNvPr id="21" name="Metin kutusu 26"/>
            <p:cNvSpPr txBox="1"/>
            <p:nvPr/>
          </p:nvSpPr>
          <p:spPr>
            <a:xfrm>
              <a:off x="746176" y="1881525"/>
              <a:ext cx="97383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dirty="0">
                  <a:solidFill>
                    <a:srgbClr val="575757"/>
                  </a:solidFill>
                </a:rPr>
                <a:t>Sosyal, </a:t>
              </a:r>
              <a:r>
                <a:rPr lang="tr-TR" sz="1600" dirty="0" smtClean="0">
                  <a:solidFill>
                    <a:srgbClr val="575757"/>
                  </a:solidFill>
                </a:rPr>
                <a:t>mesleki </a:t>
              </a:r>
              <a:r>
                <a:rPr lang="tr-TR" sz="1600" dirty="0">
                  <a:solidFill>
                    <a:srgbClr val="575757"/>
                  </a:solidFill>
                </a:rPr>
                <a:t>ve kişisel etkinliklerini azaltmak veya tamamen terk etmek.</a:t>
              </a:r>
            </a:p>
          </p:txBody>
        </p:sp>
        <p:pic>
          <p:nvPicPr>
            <p:cNvPr id="22" name="Resim 2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927" y="1991580"/>
              <a:ext cx="191250" cy="18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6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332656"/>
            <a:ext cx="6061460" cy="6079939"/>
          </a:xfrm>
          <a:prstGeom prst="rect">
            <a:avLst/>
          </a:prstGeom>
        </p:spPr>
      </p:pic>
      <p:sp>
        <p:nvSpPr>
          <p:cNvPr id="5" name="Metin kutusu 59"/>
          <p:cNvSpPr txBox="1"/>
          <p:nvPr/>
        </p:nvSpPr>
        <p:spPr>
          <a:xfrm>
            <a:off x="3779912" y="836712"/>
            <a:ext cx="1514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Bir kereden</a:t>
            </a:r>
          </a:p>
          <a:p>
            <a:pPr algn="ctr"/>
            <a:r>
              <a:rPr lang="de-DE" sz="1400" dirty="0"/>
              <a:t>bir şey olmaz.</a:t>
            </a:r>
            <a:endParaRPr lang="tr-TR" sz="1400" dirty="0"/>
          </a:p>
        </p:txBody>
      </p:sp>
      <p:sp>
        <p:nvSpPr>
          <p:cNvPr id="6" name="Metin kutusu 60"/>
          <p:cNvSpPr txBox="1"/>
          <p:nvPr/>
        </p:nvSpPr>
        <p:spPr>
          <a:xfrm>
            <a:off x="5652120" y="1484784"/>
            <a:ext cx="1149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Bir daha</a:t>
            </a:r>
          </a:p>
          <a:p>
            <a:pPr algn="ctr"/>
            <a:r>
              <a:rPr lang="de-DE" sz="1400" dirty="0"/>
              <a:t>kullanmam.</a:t>
            </a:r>
            <a:endParaRPr lang="tr-TR" sz="1400" dirty="0"/>
          </a:p>
        </p:txBody>
      </p:sp>
      <p:sp>
        <p:nvSpPr>
          <p:cNvPr id="7" name="Metin kutusu 61"/>
          <p:cNvSpPr txBox="1"/>
          <p:nvPr/>
        </p:nvSpPr>
        <p:spPr>
          <a:xfrm>
            <a:off x="6588224" y="2996952"/>
            <a:ext cx="7986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Ben</a:t>
            </a:r>
          </a:p>
          <a:p>
            <a:pPr algn="ctr"/>
            <a:r>
              <a:rPr lang="de-DE" sz="1400" dirty="0"/>
              <a:t>bağımlı</a:t>
            </a:r>
          </a:p>
          <a:p>
            <a:pPr algn="ctr"/>
            <a:r>
              <a:rPr lang="de-DE" sz="1400" dirty="0"/>
              <a:t>olmam.</a:t>
            </a:r>
            <a:endParaRPr lang="tr-TR" sz="1400" dirty="0"/>
          </a:p>
        </p:txBody>
      </p:sp>
      <p:sp>
        <p:nvSpPr>
          <p:cNvPr id="8" name="Metin kutusu 62"/>
          <p:cNvSpPr txBox="1"/>
          <p:nvPr/>
        </p:nvSpPr>
        <p:spPr>
          <a:xfrm>
            <a:off x="5724128" y="4725144"/>
            <a:ext cx="1010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İstersem</a:t>
            </a:r>
          </a:p>
          <a:p>
            <a:pPr algn="ctr"/>
            <a:r>
              <a:rPr lang="de-DE" sz="1400" dirty="0"/>
              <a:t>bırakırım.</a:t>
            </a:r>
            <a:endParaRPr lang="tr-TR" sz="1400" dirty="0"/>
          </a:p>
        </p:txBody>
      </p:sp>
      <p:sp>
        <p:nvSpPr>
          <p:cNvPr id="9" name="Metin kutusu 63"/>
          <p:cNvSpPr txBox="1"/>
          <p:nvPr/>
        </p:nvSpPr>
        <p:spPr>
          <a:xfrm>
            <a:off x="3781581" y="5445224"/>
            <a:ext cx="1447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/>
              <a:t>Bırakmak çok zor</a:t>
            </a:r>
            <a:r>
              <a:rPr lang="de-DE" sz="1400" dirty="0" smtClean="0"/>
              <a:t>..</a:t>
            </a:r>
            <a:endParaRPr lang="tr-TR" sz="1400" dirty="0"/>
          </a:p>
        </p:txBody>
      </p:sp>
      <p:sp>
        <p:nvSpPr>
          <p:cNvPr id="10" name="Metin kutusu 64"/>
          <p:cNvSpPr txBox="1"/>
          <p:nvPr/>
        </p:nvSpPr>
        <p:spPr>
          <a:xfrm>
            <a:off x="2339752" y="4725144"/>
            <a:ext cx="1211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Bırakmak</a:t>
            </a:r>
          </a:p>
          <a:p>
            <a:pPr algn="ctr"/>
            <a:r>
              <a:rPr lang="de-DE" sz="1400" dirty="0"/>
              <a:t>zorundayım.</a:t>
            </a:r>
            <a:endParaRPr lang="tr-TR" sz="1400" dirty="0"/>
          </a:p>
        </p:txBody>
      </p:sp>
      <p:sp>
        <p:nvSpPr>
          <p:cNvPr id="11" name="Metin kutusu 65"/>
          <p:cNvSpPr txBox="1"/>
          <p:nvPr/>
        </p:nvSpPr>
        <p:spPr>
          <a:xfrm>
            <a:off x="1691680" y="3068960"/>
            <a:ext cx="1254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/>
              <a:t>Artık</a:t>
            </a:r>
          </a:p>
          <a:p>
            <a:pPr algn="ctr"/>
            <a:r>
              <a:rPr lang="tr-TR" sz="1400" dirty="0"/>
              <a:t>b</a:t>
            </a:r>
            <a:r>
              <a:rPr lang="tr-TR" sz="1400" dirty="0" smtClean="0"/>
              <a:t>ırakacağım</a:t>
            </a:r>
            <a:r>
              <a:rPr lang="tr-TR" sz="1400" dirty="0"/>
              <a:t>.</a:t>
            </a:r>
          </a:p>
        </p:txBody>
      </p:sp>
      <p:sp>
        <p:nvSpPr>
          <p:cNvPr id="12" name="Metin kutusu 66"/>
          <p:cNvSpPr txBox="1"/>
          <p:nvPr/>
        </p:nvSpPr>
        <p:spPr>
          <a:xfrm>
            <a:off x="2411760" y="1340768"/>
            <a:ext cx="11288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/>
              <a:t>Bıraktım,</a:t>
            </a:r>
          </a:p>
          <a:p>
            <a:pPr algn="ctr"/>
            <a:r>
              <a:rPr lang="pt-BR" sz="1400" dirty="0"/>
              <a:t>bir daha da</a:t>
            </a:r>
          </a:p>
          <a:p>
            <a:pPr algn="ctr"/>
            <a:r>
              <a:rPr lang="pt-BR" sz="1400" dirty="0"/>
              <a:t>başlamam.</a:t>
            </a:r>
            <a:endParaRPr lang="tr-TR" sz="1400" dirty="0"/>
          </a:p>
        </p:txBody>
      </p:sp>
      <p:grpSp>
        <p:nvGrpSpPr>
          <p:cNvPr id="13" name="Grup 21">
            <a:extLst>
              <a:ext uri="{FF2B5EF4-FFF2-40B4-BE49-F238E27FC236}">
                <a16:creationId xmlns:a16="http://schemas.microsoft.com/office/drawing/2014/main" id="{A491860F-7238-1847-A6B4-0FA77F3CCACC}"/>
              </a:ext>
            </a:extLst>
          </p:cNvPr>
          <p:cNvGrpSpPr/>
          <p:nvPr/>
        </p:nvGrpSpPr>
        <p:grpSpPr>
          <a:xfrm>
            <a:off x="3419872" y="2420888"/>
            <a:ext cx="2736304" cy="1665704"/>
            <a:chOff x="5101691" y="2334470"/>
            <a:chExt cx="2229797" cy="1743000"/>
          </a:xfrm>
        </p:grpSpPr>
        <p:sp>
          <p:nvSpPr>
            <p:cNvPr id="14" name="Metin kutusu 22">
              <a:extLst>
                <a:ext uri="{FF2B5EF4-FFF2-40B4-BE49-F238E27FC236}">
                  <a16:creationId xmlns:a16="http://schemas.microsoft.com/office/drawing/2014/main" id="{8FF61D0B-6645-994E-985D-21522D90DC97}"/>
                </a:ext>
              </a:extLst>
            </p:cNvPr>
            <p:cNvSpPr txBox="1"/>
            <p:nvPr/>
          </p:nvSpPr>
          <p:spPr>
            <a:xfrm>
              <a:off x="5101691" y="2334470"/>
              <a:ext cx="17994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6000" b="1" dirty="0">
                  <a:solidFill>
                    <a:srgbClr val="E61F4F"/>
                  </a:solidFill>
                </a:rPr>
                <a:t>nasıl</a:t>
              </a:r>
            </a:p>
          </p:txBody>
        </p:sp>
        <p:sp>
          <p:nvSpPr>
            <p:cNvPr id="15" name="Metin kutusu 23">
              <a:extLst>
                <a:ext uri="{FF2B5EF4-FFF2-40B4-BE49-F238E27FC236}">
                  <a16:creationId xmlns:a16="http://schemas.microsoft.com/office/drawing/2014/main" id="{D191AB67-0981-2B41-8FB4-C58751E26B65}"/>
                </a:ext>
              </a:extLst>
            </p:cNvPr>
            <p:cNvSpPr txBox="1"/>
            <p:nvPr/>
          </p:nvSpPr>
          <p:spPr>
            <a:xfrm>
              <a:off x="5111596" y="3013501"/>
              <a:ext cx="169469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4800" b="1" dirty="0">
                  <a:solidFill>
                    <a:srgbClr val="E61F4F"/>
                  </a:solidFill>
                </a:rPr>
                <a:t>ilerler</a:t>
              </a:r>
            </a:p>
          </p:txBody>
        </p:sp>
        <p:sp>
          <p:nvSpPr>
            <p:cNvPr id="16" name="Metin kutusu 24">
              <a:extLst>
                <a:ext uri="{FF2B5EF4-FFF2-40B4-BE49-F238E27FC236}">
                  <a16:creationId xmlns:a16="http://schemas.microsoft.com/office/drawing/2014/main" id="{13C19879-5992-DB4F-B686-B4E3B5B13938}"/>
                </a:ext>
              </a:extLst>
            </p:cNvPr>
            <p:cNvSpPr txBox="1"/>
            <p:nvPr/>
          </p:nvSpPr>
          <p:spPr>
            <a:xfrm>
              <a:off x="6576153" y="2507810"/>
              <a:ext cx="75533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9600" b="1" dirty="0">
                  <a:solidFill>
                    <a:srgbClr val="E61F4F"/>
                  </a:solidFill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83</TotalTime>
  <Words>941</Words>
  <Application>Microsoft Office PowerPoint</Application>
  <PresentationFormat>Ekran Gösterisi (4:3)</PresentationFormat>
  <Paragraphs>156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1" baseType="lpstr">
      <vt:lpstr>Arial</vt:lpstr>
      <vt:lpstr>Calibri</vt:lpstr>
      <vt:lpstr>Nunito</vt:lpstr>
      <vt:lpstr>Rockwell</vt:lpstr>
      <vt:lpstr>Wingdings</vt:lpstr>
      <vt:lpstr>Wingdings 3</vt:lpstr>
      <vt:lpstr>Zilla Slab</vt:lpstr>
      <vt:lpstr>Kaynak</vt:lpstr>
      <vt:lpstr>MADDE BAĞIMLILIĞI SUNUMU</vt:lpstr>
      <vt:lpstr>Madde Bağımlılığı Nedir? </vt:lpstr>
      <vt:lpstr>Bağımlılık Yapan Maddeler  Nelerdir?</vt:lpstr>
      <vt:lpstr>Bağımlılığın Zararları Nelerdir?</vt:lpstr>
      <vt:lpstr>Bağımlılığın Zararları Nelerdir?</vt:lpstr>
      <vt:lpstr>Bağımlılığın Zararları Nelerdir?</vt:lpstr>
      <vt:lpstr>Bağımlılığın Zararları Nelerdir?</vt:lpstr>
      <vt:lpstr>Bağımlılığın Belirtileri </vt:lpstr>
      <vt:lpstr>PowerPoint Sunusu</vt:lpstr>
      <vt:lpstr>Madde Kullanmaya Nerede ve Ne Zaman Davet Ederler? </vt:lpstr>
      <vt:lpstr>Kullananlar Hangi Gerekçelere Sığınıyorlar? </vt:lpstr>
      <vt:lpstr>Kullananlar Hangi Gerekçelere Sığınıyorlar?</vt:lpstr>
      <vt:lpstr>Nasıl Kandırıyorlar?</vt:lpstr>
      <vt:lpstr>Madde Kullanımını Reddeden Genci  Bekleyen Klişeler </vt:lpstr>
      <vt:lpstr>Ağa Düşmemek için Neler Yapabiliriz? </vt:lpstr>
      <vt:lpstr>PowerPoint Sunusu</vt:lpstr>
      <vt:lpstr>Hayır Demek Neden Önemli?</vt:lpstr>
      <vt:lpstr>PowerPoint Sunusu</vt:lpstr>
      <vt:lpstr>Hayır Diyebiliyor musunuz?</vt:lpstr>
      <vt:lpstr>PowerPoint Sunusu</vt:lpstr>
      <vt:lpstr>Bağımlılık Tedavi Edilebilir </vt:lpstr>
      <vt:lpstr>YEDAM Hizmetlerinden Nasıl Yararlanabilirim?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BAĞIMLILIĞI SUNUMU</dc:title>
  <dc:creator>rehber</dc:creator>
  <cp:lastModifiedBy>BT1</cp:lastModifiedBy>
  <cp:revision>18</cp:revision>
  <dcterms:created xsi:type="dcterms:W3CDTF">2021-03-30T07:32:54Z</dcterms:created>
  <dcterms:modified xsi:type="dcterms:W3CDTF">2023-03-31T09:27:45Z</dcterms:modified>
</cp:coreProperties>
</file>